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</p:sldIdLst>
  <p:sldSz cy="6858000" cx="12192000"/>
  <p:notesSz cx="6858000" cy="9144000"/>
  <p:embeddedFontLst>
    <p:embeddedFont>
      <p:font typeface="Montserrat"/>
      <p:regular r:id="rId77"/>
      <p:bold r:id="rId78"/>
      <p:italic r:id="rId79"/>
      <p:boldItalic r:id="rId80"/>
    </p:embeddedFont>
    <p:embeddedFont>
      <p:font typeface="Montserrat Medium"/>
      <p:regular r:id="rId81"/>
      <p:bold r:id="rId82"/>
      <p:italic r:id="rId83"/>
      <p:boldItalic r:id="rId84"/>
    </p:embeddedFont>
    <p:embeddedFont>
      <p:font typeface="Montserrat Light"/>
      <p:regular r:id="rId85"/>
      <p:bold r:id="rId86"/>
      <p:italic r:id="rId87"/>
      <p:boldItalic r:id="rId88"/>
    </p:embeddedFont>
    <p:embeddedFont>
      <p:font typeface="Montserrat ExtraBold"/>
      <p:bold r:id="rId89"/>
      <p:boldItalic r:id="rId9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84" Type="http://schemas.openxmlformats.org/officeDocument/2006/relationships/font" Target="fonts/MontserratMedium-boldItalic.fntdata"/><Relationship Id="rId83" Type="http://schemas.openxmlformats.org/officeDocument/2006/relationships/font" Target="fonts/MontserratMedium-italic.fntdata"/><Relationship Id="rId42" Type="http://schemas.openxmlformats.org/officeDocument/2006/relationships/slide" Target="slides/slide38.xml"/><Relationship Id="rId86" Type="http://schemas.openxmlformats.org/officeDocument/2006/relationships/font" Target="fonts/MontserratLight-bold.fntdata"/><Relationship Id="rId41" Type="http://schemas.openxmlformats.org/officeDocument/2006/relationships/slide" Target="slides/slide37.xml"/><Relationship Id="rId85" Type="http://schemas.openxmlformats.org/officeDocument/2006/relationships/font" Target="fonts/MontserratLight-regular.fntdata"/><Relationship Id="rId44" Type="http://schemas.openxmlformats.org/officeDocument/2006/relationships/slide" Target="slides/slide40.xml"/><Relationship Id="rId88" Type="http://schemas.openxmlformats.org/officeDocument/2006/relationships/font" Target="fonts/MontserratLight-boldItalic.fntdata"/><Relationship Id="rId43" Type="http://schemas.openxmlformats.org/officeDocument/2006/relationships/slide" Target="slides/slide39.xml"/><Relationship Id="rId87" Type="http://schemas.openxmlformats.org/officeDocument/2006/relationships/font" Target="fonts/MontserratLight-italic.fntdata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89" Type="http://schemas.openxmlformats.org/officeDocument/2006/relationships/font" Target="fonts/MontserratExtraBold-bold.fntdata"/><Relationship Id="rId80" Type="http://schemas.openxmlformats.org/officeDocument/2006/relationships/font" Target="fonts/Montserrat-boldItalic.fntdata"/><Relationship Id="rId82" Type="http://schemas.openxmlformats.org/officeDocument/2006/relationships/font" Target="fonts/MontserratMedium-bold.fntdata"/><Relationship Id="rId81" Type="http://schemas.openxmlformats.org/officeDocument/2006/relationships/font" Target="fonts/MontserratMedium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31" Type="http://schemas.openxmlformats.org/officeDocument/2006/relationships/slide" Target="slides/slide27.xml"/><Relationship Id="rId75" Type="http://schemas.openxmlformats.org/officeDocument/2006/relationships/slide" Target="slides/slide71.xml"/><Relationship Id="rId30" Type="http://schemas.openxmlformats.org/officeDocument/2006/relationships/slide" Target="slides/slide26.xml"/><Relationship Id="rId74" Type="http://schemas.openxmlformats.org/officeDocument/2006/relationships/slide" Target="slides/slide70.xml"/><Relationship Id="rId33" Type="http://schemas.openxmlformats.org/officeDocument/2006/relationships/slide" Target="slides/slide29.xml"/><Relationship Id="rId77" Type="http://schemas.openxmlformats.org/officeDocument/2006/relationships/font" Target="fonts/Montserrat-regular.fntdata"/><Relationship Id="rId32" Type="http://schemas.openxmlformats.org/officeDocument/2006/relationships/slide" Target="slides/slide28.xml"/><Relationship Id="rId76" Type="http://schemas.openxmlformats.org/officeDocument/2006/relationships/slide" Target="slides/slide72.xml"/><Relationship Id="rId35" Type="http://schemas.openxmlformats.org/officeDocument/2006/relationships/slide" Target="slides/slide31.xml"/><Relationship Id="rId79" Type="http://schemas.openxmlformats.org/officeDocument/2006/relationships/font" Target="fonts/Montserrat-italic.fntdata"/><Relationship Id="rId34" Type="http://schemas.openxmlformats.org/officeDocument/2006/relationships/slide" Target="slides/slide30.xml"/><Relationship Id="rId78" Type="http://schemas.openxmlformats.org/officeDocument/2006/relationships/font" Target="fonts/Montserrat-bold.fntdata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66" Type="http://schemas.openxmlformats.org/officeDocument/2006/relationships/slide" Target="slides/slide62.xml"/><Relationship Id="rId21" Type="http://schemas.openxmlformats.org/officeDocument/2006/relationships/slide" Target="slides/slide17.xml"/><Relationship Id="rId65" Type="http://schemas.openxmlformats.org/officeDocument/2006/relationships/slide" Target="slides/slide61.xml"/><Relationship Id="rId24" Type="http://schemas.openxmlformats.org/officeDocument/2006/relationships/slide" Target="slides/slide20.xml"/><Relationship Id="rId68" Type="http://schemas.openxmlformats.org/officeDocument/2006/relationships/slide" Target="slides/slide64.xml"/><Relationship Id="rId23" Type="http://schemas.openxmlformats.org/officeDocument/2006/relationships/slide" Target="slides/slide19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slide" Target="slides/slide6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90" Type="http://schemas.openxmlformats.org/officeDocument/2006/relationships/font" Target="fonts/MontserratExtraBold-boldItalic.fntdata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16d9f6776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516d9f6776_0_2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5a138cf00f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5a138cf00f_0_2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16d9f6776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516d9f6776_0_2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16d9f677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516d9f6776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16d9f6776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g516d9f6776_0_2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5a115ecf3e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5a115ecf3e_0_1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16d9f6776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516d9f6776_0_2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578454d194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578454d194_0_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516d9f6776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516d9f6776_0_3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516d9f6776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516d9f6776_0_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16d9f6776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516d9f6776_0_2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578454d19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578454d194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516d9f6776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516d9f6776_0_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5a0e54c124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5a0e54c124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a115ecf3e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g5a115ecf3e_0_1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5762c79ce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5762c79cec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a115ecf3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5a115ecf3e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5a115ecf3e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g5a115ecf3e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5a115ecf3e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g5a115ecf3e_0_1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516d9f6776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g516d9f6776_0_1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5a0e54c124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g5a0e54c124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578454d194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g578454d194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516d9f6776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g516d9f6776_0_1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5a0e54c124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g5a0e54c124_0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516d9f6776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g516d9f6776_0_3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516d9f6776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g516d9f6776_0_3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516d9f6776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g516d9f6776_0_1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5a0e54c124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g5a0e54c124_0_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5a0e54c124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g5a0e54c124_0_1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516d9f6776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g516d9f6776_0_2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578454d194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g578454d194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516d9f6776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g516d9f6776_0_2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516d9f6776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g516d9f6776_0_3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5762c79cec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g5762c79cec_0_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5762c79cec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g5762c79cec_0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5762c79cec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g5762c79cec_0_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578454d194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g578454d194_0_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5a0e54c12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g5a0e54c124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5a0e54c124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g5a0e54c124_0_1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5a0e54c124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g5a0e54c124_0_1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5764f31ac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g5764f31acd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5764f31acd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g5764f31acd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5a0e54c124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g5a0e54c124_0_1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5a138cf00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g5a138cf00f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5a138cf00f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g5a138cf00f_0_1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5a138cf00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g5a138cf00f_0_1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578454d194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g578454d194_1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5a115ecf3e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g5a115ecf3e_0_1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5a138cf00f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g5a138cf00f_0_3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578454d194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g578454d194_0_1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5a138cf00f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g5a138cf00f_0_1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5a138cf00f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g5a138cf00f_0_1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5a138cf00f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g5a138cf00f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5a138cf00f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g5a138cf00f_0_2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5764f31acd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g5764f31acd_0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5a138cf00f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g5a138cf00f_0_2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5a138cf00f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g5a138cf00f_0_2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5a138cf00f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g5a138cf00f_0_2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5a138cf00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g5a138cf00f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5a138cf00f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g5a138cf00f_0_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5a138cf00f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g5a138cf00f_0_2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5a138cf00f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g5a138cf00f_0_1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5a138cf00f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g5a138cf00f_0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5a138cf00f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g5a138cf00f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5a138cf00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" name="Google Shape;927;g5a138cf00f_0_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5a138cf00f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g5a138cf00f_0_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5a138cf00f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g5a138cf00f_0_3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5a138cf00f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0" name="Google Shape;960;g5a138cf00f_0_3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578454d194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g578454d194_0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" name="Google Shape;98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Úvodní snímek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dpis a obsah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Záhlaví oddílu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va obsahy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orovnání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Jenom nadpis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rázdn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bsah s titulkem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brázek s titulkem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dpis a svislý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vislý nadpis a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59.png"/><Relationship Id="rId5" Type="http://schemas.openxmlformats.org/officeDocument/2006/relationships/image" Target="../media/image3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5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5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8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6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6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61.png"/><Relationship Id="rId5" Type="http://schemas.openxmlformats.org/officeDocument/2006/relationships/image" Target="../media/image8.png"/><Relationship Id="rId6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61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61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61.png"/><Relationship Id="rId5" Type="http://schemas.openxmlformats.org/officeDocument/2006/relationships/image" Target="../media/image8.png"/><Relationship Id="rId6" Type="http://schemas.openxmlformats.org/officeDocument/2006/relationships/image" Target="../media/image11.png"/><Relationship Id="rId7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6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58.png"/><Relationship Id="rId5" Type="http://schemas.openxmlformats.org/officeDocument/2006/relationships/image" Target="../media/image1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6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6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Relationship Id="rId4" Type="http://schemas.openxmlformats.org/officeDocument/2006/relationships/image" Target="../media/image5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Relationship Id="rId4" Type="http://schemas.openxmlformats.org/officeDocument/2006/relationships/image" Target="../media/image63.png"/><Relationship Id="rId5" Type="http://schemas.openxmlformats.org/officeDocument/2006/relationships/image" Target="../media/image1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Relationship Id="rId4" Type="http://schemas.openxmlformats.org/officeDocument/2006/relationships/image" Target="../media/image6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Relationship Id="rId4" Type="http://schemas.openxmlformats.org/officeDocument/2006/relationships/image" Target="../media/image63.png"/><Relationship Id="rId5" Type="http://schemas.openxmlformats.org/officeDocument/2006/relationships/image" Target="../media/image1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1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Relationship Id="rId4" Type="http://schemas.openxmlformats.org/officeDocument/2006/relationships/image" Target="../media/image20.png"/><Relationship Id="rId5" Type="http://schemas.openxmlformats.org/officeDocument/2006/relationships/image" Target="../media/image28.png"/><Relationship Id="rId6" Type="http://schemas.openxmlformats.org/officeDocument/2006/relationships/image" Target="../media/image1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Relationship Id="rId4" Type="http://schemas.openxmlformats.org/officeDocument/2006/relationships/image" Target="../media/image18.gif"/><Relationship Id="rId5" Type="http://schemas.openxmlformats.org/officeDocument/2006/relationships/image" Target="../media/image30.gif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Relationship Id="rId4" Type="http://schemas.openxmlformats.org/officeDocument/2006/relationships/image" Target="../media/image29.png"/><Relationship Id="rId5" Type="http://schemas.openxmlformats.org/officeDocument/2006/relationships/image" Target="../media/image2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6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26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2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.png"/><Relationship Id="rId4" Type="http://schemas.openxmlformats.org/officeDocument/2006/relationships/image" Target="../media/image3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.png"/><Relationship Id="rId4" Type="http://schemas.openxmlformats.org/officeDocument/2006/relationships/image" Target="../media/image32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.png"/><Relationship Id="rId4" Type="http://schemas.openxmlformats.org/officeDocument/2006/relationships/image" Target="../media/image37.png"/><Relationship Id="rId5" Type="http://schemas.openxmlformats.org/officeDocument/2006/relationships/image" Target="../media/image35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.png"/><Relationship Id="rId4" Type="http://schemas.openxmlformats.org/officeDocument/2006/relationships/image" Target="../media/image39.gif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.png"/><Relationship Id="rId4" Type="http://schemas.openxmlformats.org/officeDocument/2006/relationships/image" Target="../media/image36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.png"/><Relationship Id="rId4" Type="http://schemas.openxmlformats.org/officeDocument/2006/relationships/image" Target="../media/image49.gif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.png"/><Relationship Id="rId4" Type="http://schemas.openxmlformats.org/officeDocument/2006/relationships/image" Target="../media/image38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.png"/><Relationship Id="rId4" Type="http://schemas.openxmlformats.org/officeDocument/2006/relationships/image" Target="../media/image4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.png"/><Relationship Id="rId4" Type="http://schemas.openxmlformats.org/officeDocument/2006/relationships/image" Target="../media/image40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.png"/><Relationship Id="rId4" Type="http://schemas.openxmlformats.org/officeDocument/2006/relationships/image" Target="../media/image52.gif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.png"/><Relationship Id="rId4" Type="http://schemas.openxmlformats.org/officeDocument/2006/relationships/image" Target="../media/image52.gif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.png"/><Relationship Id="rId4" Type="http://schemas.openxmlformats.org/officeDocument/2006/relationships/image" Target="../media/image42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.png"/><Relationship Id="rId4" Type="http://schemas.openxmlformats.org/officeDocument/2006/relationships/image" Target="../media/image50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.png"/><Relationship Id="rId4" Type="http://schemas.openxmlformats.org/officeDocument/2006/relationships/image" Target="../media/image43.gif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.png"/><Relationship Id="rId4" Type="http://schemas.openxmlformats.org/officeDocument/2006/relationships/image" Target="../media/image45.png"/><Relationship Id="rId5" Type="http://schemas.openxmlformats.org/officeDocument/2006/relationships/image" Target="../media/image44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.png"/><Relationship Id="rId4" Type="http://schemas.openxmlformats.org/officeDocument/2006/relationships/image" Target="../media/image47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.png"/><Relationship Id="rId4" Type="http://schemas.openxmlformats.org/officeDocument/2006/relationships/image" Target="../media/image48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.png"/><Relationship Id="rId4" Type="http://schemas.openxmlformats.org/officeDocument/2006/relationships/image" Target="../media/image46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.png"/><Relationship Id="rId4" Type="http://schemas.openxmlformats.org/officeDocument/2006/relationships/image" Target="../media/image56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.png"/><Relationship Id="rId4" Type="http://schemas.openxmlformats.org/officeDocument/2006/relationships/hyperlink" Target="http://weber.itn.liu.se/~stegu/simplexnoise/simplexnoise.pdf" TargetMode="External"/><Relationship Id="rId5" Type="http://schemas.openxmlformats.org/officeDocument/2006/relationships/hyperlink" Target="http://weber.itn.liu.se/~stegu/simplexnoise/simplexnoise.pdf" TargetMode="External"/><Relationship Id="rId6" Type="http://schemas.openxmlformats.org/officeDocument/2006/relationships/hyperlink" Target="http://weber.itn.liu.se/~stegu/simplexnoise/simplexnoise.pdf" TargetMode="Externa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51.png"/><Relationship Id="rId4" Type="http://schemas.openxmlformats.org/officeDocument/2006/relationships/image" Target="../media/image53.png"/><Relationship Id="rId5" Type="http://schemas.openxmlformats.org/officeDocument/2006/relationships/image" Target="../media/image55.png"/><Relationship Id="rId6" Type="http://schemas.openxmlformats.org/officeDocument/2006/relationships/image" Target="../media/image54.png"/><Relationship Id="rId7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2881022" y="2348987"/>
            <a:ext cx="7134013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5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Spojitý šum v praxi</a:t>
            </a:r>
            <a:endParaRPr b="1" sz="35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2881021" y="3429000"/>
            <a:ext cx="713401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65FCF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2881021" y="4368233"/>
            <a:ext cx="713401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Jan Gehr</a:t>
            </a:r>
            <a:endParaRPr sz="1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2881021" y="4703520"/>
            <a:ext cx="713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5FCF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/>
          <p:nvPr/>
        </p:nvSpPr>
        <p:spPr>
          <a:xfrm>
            <a:off x="2194470" y="1480887"/>
            <a:ext cx="808852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Úvod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2194470" y="2266122"/>
            <a:ext cx="8088520" cy="10254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Za použití </a:t>
            </a:r>
            <a:r>
              <a:rPr b="1" lang="cs-CZ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Unity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si ukážeme následující příklady: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1400"/>
              <a:buFont typeface="Montserrat Medium"/>
              <a:buAutoNum type="arabicPeriod"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Jednoduchý příklad z praxe (náhodný spojitý pohyb terče)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1400"/>
              <a:buFont typeface="Montserrat Medium"/>
              <a:buAutoNum type="arabicPeriod"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Ukázka implementace generátoru terénu (podobně jako ve hře "They are billions")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96" name="Google Shape;96;p14"/>
          <p:cNvCxnSpPr/>
          <p:nvPr/>
        </p:nvCxnSpPr>
        <p:spPr>
          <a:xfrm>
            <a:off x="1909011" y="1483895"/>
            <a:ext cx="0" cy="1812758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7" name="Google Shape;97;p14"/>
          <p:cNvSpPr/>
          <p:nvPr/>
        </p:nvSpPr>
        <p:spPr>
          <a:xfrm>
            <a:off x="2384968" y="6019475"/>
            <a:ext cx="949785" cy="261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rgbClr val="1A1A1A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8982075" y="6019475"/>
            <a:ext cx="2719137" cy="261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100" u="none" cap="none" strike="noStrike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        </a:t>
            </a:r>
            <a:endParaRPr b="0" i="0" sz="1100" u="none" cap="none" strike="noStrike">
              <a:solidFill>
                <a:srgbClr val="1A1A1A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9" name="Google Shape;9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2525" y="3291525"/>
            <a:ext cx="7266950" cy="246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Jednoduchý příklad z praxe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06" name="Google Shape;106;p15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-Náhodně pohybující se terč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07" name="Google Shape;107;p15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8" name="Google Shape;108;p15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09" name="Google Shape;109;p15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100" u="none" cap="none" strike="noStrike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01</a:t>
            </a:r>
            <a:r>
              <a:rPr lang="cs-CZ" sz="1100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 Pohyblivý terč</a:t>
            </a:r>
            <a:r>
              <a:rPr b="0" i="0" lang="cs-CZ" sz="1100" u="none" cap="none" strike="noStrike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    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Jednoduchý příklad z praxe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-Náhodně pohybující se terč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17" name="Google Shape;117;p16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8" name="Google Shape;118;p16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19" name="Google Shape;11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475" y="2621350"/>
            <a:ext cx="7910572" cy="288373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100" u="none" cap="none" strike="noStrike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01</a:t>
            </a:r>
            <a:r>
              <a:rPr lang="cs-CZ" sz="1100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 Pohyblivý terč</a:t>
            </a:r>
            <a:r>
              <a:rPr b="0" i="0" lang="cs-CZ" sz="1100" u="none" cap="none" strike="noStrike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    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7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Jednoduchý příklad z praxe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27" name="Google Shape;127;p17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-Náhodně pohybující se terč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28" name="Google Shape;128;p17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9" name="Google Shape;129;p17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0" name="Google Shape;130;p17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100" u="none" cap="none" strike="noStrike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01</a:t>
            </a:r>
            <a:r>
              <a:rPr lang="cs-CZ" sz="1100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 Pohyblivý terč</a:t>
            </a:r>
            <a:r>
              <a:rPr b="0" i="0" lang="cs-CZ" sz="1100" u="none" cap="none" strike="noStrike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    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31" name="Google Shape;13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475" y="2553688"/>
            <a:ext cx="5715000" cy="317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Lineární interpolace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-P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roložení dvou bodů přímkou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Obecný vzorec pro interpolaci 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mezi body A(x0,y0) a B(x1,y1)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39" name="Google Shape;139;p18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40" name="Google Shape;140;p18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02</a:t>
            </a:r>
            <a:r>
              <a:rPr lang="cs-CZ" sz="1100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 Lineární interpolace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2" name="Google Shape;14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3925" y="2009664"/>
            <a:ext cx="4889600" cy="400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4975" y="3291513"/>
            <a:ext cx="3771900" cy="73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9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Lineární interpolace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-Proložení dvou bodů přímkou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-Obecný vzorec pro interpolaci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mezi body A(x0,y0) a B(x1,y1)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51" name="Google Shape;151;p19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2" name="Google Shape;152;p19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3" name="Google Shape;153;p19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02</a:t>
            </a:r>
            <a:r>
              <a:rPr lang="cs-CZ" sz="1100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 Lineární interpolace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54" name="Google Shape;15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9000" y="3229063"/>
            <a:ext cx="3771900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53925" y="2009664"/>
            <a:ext cx="4889600" cy="400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Lineární interpolace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62" name="Google Shape;162;p20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-Proložení dvou bodů přímkou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-Obecný vzorec pro interpolaci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mezi body A(x0,y0) a B(x1,y1)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63" name="Google Shape;163;p20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4" name="Google Shape;164;p20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65" name="Google Shape;165;p20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02</a:t>
            </a:r>
            <a:r>
              <a:rPr lang="cs-CZ" sz="1100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 Lineární interpolace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66" name="Google Shape;16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9000" y="3229063"/>
            <a:ext cx="3771900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53925" y="2009664"/>
            <a:ext cx="4889600" cy="4009799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/>
          <p:nvPr/>
        </p:nvSpPr>
        <p:spPr>
          <a:xfrm>
            <a:off x="2252870" y="4217647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A=(0,0); B=(1,5)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x = 0,25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 = 0 + 0,25 * (5-0)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 = 1,25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69" name="Google Shape;169;p20"/>
          <p:cNvCxnSpPr/>
          <p:nvPr/>
        </p:nvCxnSpPr>
        <p:spPr>
          <a:xfrm>
            <a:off x="2319425" y="4870800"/>
            <a:ext cx="2256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1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Lineární interpolace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76" name="Google Shape;176;p21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-Proložení dvou bodů přímkou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77" name="Google Shape;177;p21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8" name="Google Shape;178;p21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79" name="Google Shape;179;p21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02</a:t>
            </a:r>
            <a:r>
              <a:rPr lang="cs-CZ" sz="1100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 Lineární interpolace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80" name="Google Shape;18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4250" y="3011788"/>
            <a:ext cx="3771900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4475" y="2640050"/>
            <a:ext cx="7237075" cy="31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2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Spojitý šum (Lineárně interpolovaný)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188" name="Google Shape;188;p22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9" name="Google Shape;189;p22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90" name="Google Shape;190;p22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02</a:t>
            </a:r>
            <a:r>
              <a:rPr lang="cs-CZ" sz="1100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 Lineární interpolace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91" name="Google Shape;191;p22"/>
          <p:cNvSpPr/>
          <p:nvPr/>
        </p:nvSpPr>
        <p:spPr>
          <a:xfrm>
            <a:off x="2194475" y="2065573"/>
            <a:ext cx="80886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-Lineární interpolace mezi náhodně vybranými hodnotami v určitém intervalu ⟨-6,6⟩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3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Spojitý šum (Lineárně interpolovaný)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198" name="Google Shape;198;p23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9" name="Google Shape;199;p23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00" name="Google Shape;200;p23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02</a:t>
            </a:r>
            <a:r>
              <a:rPr lang="cs-CZ" sz="1100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 Lineární interpolace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1" name="Google Shape;201;p23"/>
          <p:cNvSpPr/>
          <p:nvPr/>
        </p:nvSpPr>
        <p:spPr>
          <a:xfrm>
            <a:off x="2051700" y="5176373"/>
            <a:ext cx="80886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-Lineární interpolace mezi náhodně vybranými hodnotami v určitém intervalu ⟨-6,6⟩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02" name="Google Shape;20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1863" y="2065575"/>
            <a:ext cx="5588264" cy="311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4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Spojitý šum (Lineárně interpolovaný)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209" name="Google Shape;209;p24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0" name="Google Shape;210;p24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11" name="Google Shape;211;p24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02</a:t>
            </a:r>
            <a:r>
              <a:rPr lang="cs-CZ" sz="1100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 Lineární interpolace</a:t>
            </a:r>
            <a:endParaRPr sz="1100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12" name="Google Shape;21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474" y="2065575"/>
            <a:ext cx="7247850" cy="311079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4"/>
          <p:cNvSpPr/>
          <p:nvPr/>
        </p:nvSpPr>
        <p:spPr>
          <a:xfrm>
            <a:off x="2051700" y="5176374"/>
            <a:ext cx="80886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-Lineární interpolace mezi náhodně vybranými hodnotami v určitém intervalu 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⟨-6,6⟩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5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Jednoduchý příklad z praxe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20" name="Google Shape;220;p25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-Náhodně pohybující se terč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-Aby byl pohyb přirozenější / hezčí / hladký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21" name="Google Shape;221;p25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2" name="Google Shape;222;p25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23" name="Google Shape;223;p25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100" u="none" cap="none" strike="noStrike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</a:t>
            </a:r>
            <a:r>
              <a:rPr b="0" i="0" lang="cs-CZ" sz="11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3</a:t>
            </a:r>
            <a:r>
              <a:rPr b="0" i="0" lang="cs-CZ" sz="1100" u="none" cap="none" strike="noStrike">
                <a:latin typeface="Montserrat Light"/>
                <a:ea typeface="Montserrat Light"/>
                <a:cs typeface="Montserrat Light"/>
                <a:sym typeface="Montserrat Light"/>
              </a:rPr>
              <a:t> / Spojitý šum</a:t>
            </a:r>
            <a:r>
              <a:rPr b="0" i="0" lang="cs-CZ" sz="1100" u="none" cap="none" strike="noStrike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    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6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Jednoduchý příklad z praxe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30" name="Google Shape;230;p26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-Náhodně pohybující se terč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-Aby byl pohyb přirozenější / hezčí / hladký - (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Gradientový spojitý šum)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31" name="Google Shape;231;p26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2" name="Google Shape;232;p26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33" name="Google Shape;233;p26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100" u="none" cap="none" strike="noStrike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</a:t>
            </a:r>
            <a:r>
              <a:rPr b="0" i="0" lang="cs-CZ" sz="11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</a:t>
            </a: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3</a:t>
            </a:r>
            <a:r>
              <a:rPr b="0" i="0" lang="cs-CZ" sz="1100" u="none" cap="none" strike="noStrike">
                <a:latin typeface="Montserrat Light"/>
                <a:ea typeface="Montserrat Light"/>
                <a:cs typeface="Montserrat Light"/>
                <a:sym typeface="Montserrat Light"/>
              </a:rPr>
              <a:t> / Spojitý šum</a:t>
            </a:r>
            <a:r>
              <a:rPr b="0" i="0" lang="cs-CZ" sz="1100" u="none" cap="none" strike="noStrike">
                <a:solidFill>
                  <a:srgbClr val="0E96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    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7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</a:t>
            </a: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240" name="Google Shape;240;p27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1" name="Google Shape;241;p27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42" name="Google Shape;242;p27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43" name="Google Shape;243;p27"/>
          <p:cNvPicPr preferRelativeResize="0"/>
          <p:nvPr/>
        </p:nvPicPr>
        <p:blipFill rotWithShape="1">
          <a:blip r:embed="rId4">
            <a:alphaModFix/>
          </a:blip>
          <a:srcRect b="5947" l="0" r="0" t="5947"/>
          <a:stretch/>
        </p:blipFill>
        <p:spPr>
          <a:xfrm>
            <a:off x="2194475" y="2065575"/>
            <a:ext cx="6865297" cy="34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7"/>
          <p:cNvSpPr/>
          <p:nvPr/>
        </p:nvSpPr>
        <p:spPr>
          <a:xfrm>
            <a:off x="2051700" y="5559748"/>
            <a:ext cx="8088600" cy="3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Náhodně zvolené gradienty v intervalu ⟨-2,2⟩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8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251" name="Google Shape;251;p28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2" name="Google Shape;252;p28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53" name="Google Shape;253;p28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54" name="Google Shape;254;p28"/>
          <p:cNvSpPr/>
          <p:nvPr/>
        </p:nvSpPr>
        <p:spPr>
          <a:xfrm>
            <a:off x="2051700" y="5559748"/>
            <a:ext cx="8088600" cy="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-Náhodné gradienty 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55" name="Google Shape;25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487" y="2065587"/>
            <a:ext cx="6479400" cy="3274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9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262" name="Google Shape;262;p29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63" name="Google Shape;263;p29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64" name="Google Shape;264;p29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65" name="Google Shape;265;p29"/>
          <p:cNvPicPr preferRelativeResize="0"/>
          <p:nvPr/>
        </p:nvPicPr>
        <p:blipFill rotWithShape="1">
          <a:blip r:embed="rId4">
            <a:alphaModFix/>
          </a:blip>
          <a:srcRect b="5947" l="0" r="0" t="5947"/>
          <a:stretch/>
        </p:blipFill>
        <p:spPr>
          <a:xfrm>
            <a:off x="2194475" y="2065575"/>
            <a:ext cx="6865297" cy="34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9"/>
          <p:cNvSpPr/>
          <p:nvPr/>
        </p:nvSpPr>
        <p:spPr>
          <a:xfrm>
            <a:off x="2051700" y="5559748"/>
            <a:ext cx="8088600" cy="3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-Náhodně zvolené gradienty v intervalu ⟨-2,2⟩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0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273" name="Google Shape;273;p30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74" name="Google Shape;274;p30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75" name="Google Shape;275;p30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6" name="Google Shape;276;p30"/>
          <p:cNvPicPr preferRelativeResize="0"/>
          <p:nvPr/>
        </p:nvPicPr>
        <p:blipFill rotWithShape="1">
          <a:blip r:embed="rId4">
            <a:alphaModFix/>
          </a:blip>
          <a:srcRect b="5947" l="0" r="0" t="5947"/>
          <a:stretch/>
        </p:blipFill>
        <p:spPr>
          <a:xfrm>
            <a:off x="2194475" y="2065575"/>
            <a:ext cx="6865297" cy="349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0"/>
          <p:cNvPicPr preferRelativeResize="0"/>
          <p:nvPr/>
        </p:nvPicPr>
        <p:blipFill rotWithShape="1">
          <a:blip r:embed="rId5">
            <a:alphaModFix/>
          </a:blip>
          <a:srcRect b="24552" l="0" r="0" t="24552"/>
          <a:stretch/>
        </p:blipFill>
        <p:spPr>
          <a:xfrm>
            <a:off x="2194475" y="2065575"/>
            <a:ext cx="6865300" cy="34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0"/>
          <p:cNvSpPr/>
          <p:nvPr/>
        </p:nvSpPr>
        <p:spPr>
          <a:xfrm>
            <a:off x="2051700" y="5559748"/>
            <a:ext cx="8088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-Náhodně zvolené gradienty v intervalu ⟨-2,2⟩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79" name="Google Shape;279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33950" y="2644575"/>
            <a:ext cx="2719200" cy="2708925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80" name="Google Shape;280;p30"/>
          <p:cNvCxnSpPr/>
          <p:nvPr/>
        </p:nvCxnSpPr>
        <p:spPr>
          <a:xfrm flipH="1" rot="10800000">
            <a:off x="3830200" y="2643450"/>
            <a:ext cx="1198200" cy="4533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" name="Google Shape;281;p30"/>
          <p:cNvCxnSpPr/>
          <p:nvPr/>
        </p:nvCxnSpPr>
        <p:spPr>
          <a:xfrm rot="10800000">
            <a:off x="3823900" y="4206275"/>
            <a:ext cx="1209900" cy="11535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2" name="Google Shape;282;p30"/>
          <p:cNvSpPr/>
          <p:nvPr/>
        </p:nvSpPr>
        <p:spPr>
          <a:xfrm>
            <a:off x="3823925" y="3096750"/>
            <a:ext cx="1046700" cy="11034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83" name="Google Shape;283;p30"/>
          <p:cNvCxnSpPr/>
          <p:nvPr/>
        </p:nvCxnSpPr>
        <p:spPr>
          <a:xfrm flipH="1" rot="10800000">
            <a:off x="4870625" y="3065550"/>
            <a:ext cx="156900" cy="312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4" name="Google Shape;284;p30"/>
          <p:cNvCxnSpPr/>
          <p:nvPr/>
        </p:nvCxnSpPr>
        <p:spPr>
          <a:xfrm>
            <a:off x="4870800" y="4200050"/>
            <a:ext cx="169200" cy="312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5" name="Google Shape;285;p30"/>
          <p:cNvSpPr/>
          <p:nvPr/>
        </p:nvSpPr>
        <p:spPr>
          <a:xfrm>
            <a:off x="5591837" y="4046882"/>
            <a:ext cx="474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16</a:t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6" name="Google Shape;286;p30"/>
          <p:cNvSpPr/>
          <p:nvPr/>
        </p:nvSpPr>
        <p:spPr>
          <a:xfrm>
            <a:off x="6974491" y="4046882"/>
            <a:ext cx="474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17</a:t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87" name="Google Shape;287;p30"/>
          <p:cNvCxnSpPr>
            <a:stCxn id="285" idx="0"/>
          </p:cNvCxnSpPr>
          <p:nvPr/>
        </p:nvCxnSpPr>
        <p:spPr>
          <a:xfrm>
            <a:off x="5828987" y="4046882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8" name="Google Shape;288;p30"/>
          <p:cNvSpPr/>
          <p:nvPr/>
        </p:nvSpPr>
        <p:spPr>
          <a:xfrm>
            <a:off x="5663913" y="39347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9" name="Google Shape;289;p30"/>
          <p:cNvSpPr/>
          <p:nvPr/>
        </p:nvSpPr>
        <p:spPr>
          <a:xfrm>
            <a:off x="7016262" y="39348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0" name="Google Shape;290;p30"/>
          <p:cNvSpPr/>
          <p:nvPr/>
        </p:nvSpPr>
        <p:spPr>
          <a:xfrm>
            <a:off x="6229310" y="3987457"/>
            <a:ext cx="745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x</a:t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16,5</a:t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1" name="Google Shape;291;p30"/>
          <p:cNvSpPr/>
          <p:nvPr/>
        </p:nvSpPr>
        <p:spPr>
          <a:xfrm>
            <a:off x="6271237" y="39348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1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298" name="Google Shape;298;p31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99" name="Google Shape;299;p31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00" name="Google Shape;300;p31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01" name="Google Shape;301;p31"/>
          <p:cNvPicPr preferRelativeResize="0"/>
          <p:nvPr/>
        </p:nvPicPr>
        <p:blipFill rotWithShape="1">
          <a:blip r:embed="rId4">
            <a:alphaModFix/>
          </a:blip>
          <a:srcRect b="5947" l="0" r="0" t="5947"/>
          <a:stretch/>
        </p:blipFill>
        <p:spPr>
          <a:xfrm>
            <a:off x="2194475" y="2065575"/>
            <a:ext cx="6865297" cy="349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1"/>
          <p:cNvPicPr preferRelativeResize="0"/>
          <p:nvPr/>
        </p:nvPicPr>
        <p:blipFill rotWithShape="1">
          <a:blip r:embed="rId5">
            <a:alphaModFix/>
          </a:blip>
          <a:srcRect b="24552" l="0" r="0" t="24552"/>
          <a:stretch/>
        </p:blipFill>
        <p:spPr>
          <a:xfrm>
            <a:off x="2194475" y="2065575"/>
            <a:ext cx="6865300" cy="34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1"/>
          <p:cNvSpPr/>
          <p:nvPr/>
        </p:nvSpPr>
        <p:spPr>
          <a:xfrm>
            <a:off x="2051700" y="5559748"/>
            <a:ext cx="8088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-Náhodně zvolené gradienty v intervalu ⟨-2,2⟩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04" name="Google Shape;304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33950" y="2644575"/>
            <a:ext cx="2719200" cy="2708925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305" name="Google Shape;305;p31"/>
          <p:cNvCxnSpPr/>
          <p:nvPr/>
        </p:nvCxnSpPr>
        <p:spPr>
          <a:xfrm flipH="1" rot="10800000">
            <a:off x="3830200" y="2643450"/>
            <a:ext cx="1198200" cy="4533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6" name="Google Shape;306;p31"/>
          <p:cNvCxnSpPr/>
          <p:nvPr/>
        </p:nvCxnSpPr>
        <p:spPr>
          <a:xfrm rot="10800000">
            <a:off x="3823900" y="4206275"/>
            <a:ext cx="1209900" cy="11535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7" name="Google Shape;307;p31"/>
          <p:cNvSpPr/>
          <p:nvPr/>
        </p:nvSpPr>
        <p:spPr>
          <a:xfrm>
            <a:off x="3823925" y="3096750"/>
            <a:ext cx="1046700" cy="11034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8" name="Google Shape;308;p31"/>
          <p:cNvCxnSpPr/>
          <p:nvPr/>
        </p:nvCxnSpPr>
        <p:spPr>
          <a:xfrm flipH="1" rot="10800000">
            <a:off x="4870625" y="3065550"/>
            <a:ext cx="156900" cy="312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9" name="Google Shape;309;p31"/>
          <p:cNvCxnSpPr/>
          <p:nvPr/>
        </p:nvCxnSpPr>
        <p:spPr>
          <a:xfrm>
            <a:off x="4870800" y="4200050"/>
            <a:ext cx="169200" cy="312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0" name="Google Shape;310;p31"/>
          <p:cNvSpPr/>
          <p:nvPr/>
        </p:nvSpPr>
        <p:spPr>
          <a:xfrm>
            <a:off x="5591837" y="4046882"/>
            <a:ext cx="474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16</a:t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1" name="Google Shape;311;p31"/>
          <p:cNvSpPr/>
          <p:nvPr/>
        </p:nvSpPr>
        <p:spPr>
          <a:xfrm>
            <a:off x="6974491" y="4046882"/>
            <a:ext cx="474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17</a:t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312" name="Google Shape;312;p31"/>
          <p:cNvCxnSpPr>
            <a:stCxn id="310" idx="0"/>
          </p:cNvCxnSpPr>
          <p:nvPr/>
        </p:nvCxnSpPr>
        <p:spPr>
          <a:xfrm>
            <a:off x="5828987" y="4046882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3" name="Google Shape;313;p31"/>
          <p:cNvSpPr/>
          <p:nvPr/>
        </p:nvSpPr>
        <p:spPr>
          <a:xfrm>
            <a:off x="5663913" y="39347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4" name="Google Shape;314;p31"/>
          <p:cNvSpPr/>
          <p:nvPr/>
        </p:nvSpPr>
        <p:spPr>
          <a:xfrm>
            <a:off x="7016262" y="39348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5" name="Google Shape;315;p31"/>
          <p:cNvSpPr/>
          <p:nvPr/>
        </p:nvSpPr>
        <p:spPr>
          <a:xfrm>
            <a:off x="5828985" y="4046882"/>
            <a:ext cx="745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cs-CZ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x</a:t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16,2</a:t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6" name="Google Shape;316;p31"/>
          <p:cNvSpPr/>
          <p:nvPr/>
        </p:nvSpPr>
        <p:spPr>
          <a:xfrm>
            <a:off x="5924937" y="39348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17" name="Google Shape;317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75925" y="3603350"/>
            <a:ext cx="90200" cy="9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31"/>
          <p:cNvSpPr/>
          <p:nvPr/>
        </p:nvSpPr>
        <p:spPr>
          <a:xfrm>
            <a:off x="6271237" y="39348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2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325" name="Google Shape;325;p32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26" name="Google Shape;326;p32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27" name="Google Shape;327;p32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28" name="Google Shape;328;p32"/>
          <p:cNvPicPr preferRelativeResize="0"/>
          <p:nvPr/>
        </p:nvPicPr>
        <p:blipFill rotWithShape="1">
          <a:blip r:embed="rId4">
            <a:alphaModFix/>
          </a:blip>
          <a:srcRect b="5947" l="0" r="0" t="5947"/>
          <a:stretch/>
        </p:blipFill>
        <p:spPr>
          <a:xfrm>
            <a:off x="2194475" y="2065575"/>
            <a:ext cx="6865297" cy="349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2"/>
          <p:cNvPicPr preferRelativeResize="0"/>
          <p:nvPr/>
        </p:nvPicPr>
        <p:blipFill rotWithShape="1">
          <a:blip r:embed="rId5">
            <a:alphaModFix/>
          </a:blip>
          <a:srcRect b="24552" l="0" r="0" t="24552"/>
          <a:stretch/>
        </p:blipFill>
        <p:spPr>
          <a:xfrm>
            <a:off x="2194475" y="2065575"/>
            <a:ext cx="6865300" cy="34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2"/>
          <p:cNvSpPr/>
          <p:nvPr/>
        </p:nvSpPr>
        <p:spPr>
          <a:xfrm>
            <a:off x="2051700" y="5559748"/>
            <a:ext cx="8088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-Náhodně zvolené gradienty v intervalu ⟨-2,2⟩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31" name="Google Shape;331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33950" y="2644575"/>
            <a:ext cx="2719200" cy="2708925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332" name="Google Shape;332;p32"/>
          <p:cNvCxnSpPr/>
          <p:nvPr/>
        </p:nvCxnSpPr>
        <p:spPr>
          <a:xfrm flipH="1" rot="10800000">
            <a:off x="3830200" y="2643450"/>
            <a:ext cx="1198200" cy="4533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3" name="Google Shape;333;p32"/>
          <p:cNvCxnSpPr/>
          <p:nvPr/>
        </p:nvCxnSpPr>
        <p:spPr>
          <a:xfrm rot="10800000">
            <a:off x="3823900" y="4206275"/>
            <a:ext cx="1209900" cy="11535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4" name="Google Shape;334;p32"/>
          <p:cNvSpPr/>
          <p:nvPr/>
        </p:nvSpPr>
        <p:spPr>
          <a:xfrm>
            <a:off x="3823925" y="3096750"/>
            <a:ext cx="1046700" cy="11034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35" name="Google Shape;335;p32"/>
          <p:cNvCxnSpPr/>
          <p:nvPr/>
        </p:nvCxnSpPr>
        <p:spPr>
          <a:xfrm flipH="1" rot="10800000">
            <a:off x="4870625" y="3065550"/>
            <a:ext cx="156900" cy="312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32"/>
          <p:cNvCxnSpPr/>
          <p:nvPr/>
        </p:nvCxnSpPr>
        <p:spPr>
          <a:xfrm>
            <a:off x="4870800" y="4200050"/>
            <a:ext cx="169200" cy="312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7" name="Google Shape;337;p32"/>
          <p:cNvSpPr/>
          <p:nvPr/>
        </p:nvSpPr>
        <p:spPr>
          <a:xfrm>
            <a:off x="5591837" y="4046882"/>
            <a:ext cx="474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16</a:t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8" name="Google Shape;338;p32"/>
          <p:cNvSpPr/>
          <p:nvPr/>
        </p:nvSpPr>
        <p:spPr>
          <a:xfrm>
            <a:off x="6974491" y="4046882"/>
            <a:ext cx="474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17</a:t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339" name="Google Shape;339;p32"/>
          <p:cNvCxnSpPr>
            <a:stCxn id="337" idx="0"/>
          </p:cNvCxnSpPr>
          <p:nvPr/>
        </p:nvCxnSpPr>
        <p:spPr>
          <a:xfrm>
            <a:off x="5828987" y="4046882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0" name="Google Shape;340;p32"/>
          <p:cNvSpPr/>
          <p:nvPr/>
        </p:nvSpPr>
        <p:spPr>
          <a:xfrm>
            <a:off x="5663913" y="39347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1" name="Google Shape;341;p32"/>
          <p:cNvSpPr/>
          <p:nvPr/>
        </p:nvSpPr>
        <p:spPr>
          <a:xfrm>
            <a:off x="7016262" y="39348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2" name="Google Shape;342;p32"/>
          <p:cNvSpPr/>
          <p:nvPr/>
        </p:nvSpPr>
        <p:spPr>
          <a:xfrm>
            <a:off x="6617950" y="4046875"/>
            <a:ext cx="7104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x</a:t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16,8</a:t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3" name="Google Shape;343;p32"/>
          <p:cNvSpPr/>
          <p:nvPr/>
        </p:nvSpPr>
        <p:spPr>
          <a:xfrm>
            <a:off x="5924937" y="39348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4" name="Google Shape;344;p32"/>
          <p:cNvSpPr/>
          <p:nvPr/>
        </p:nvSpPr>
        <p:spPr>
          <a:xfrm>
            <a:off x="6718237" y="39348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45" name="Google Shape;345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75925" y="3603350"/>
            <a:ext cx="90200" cy="90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6" name="Google Shape;346;p32"/>
          <p:cNvCxnSpPr/>
          <p:nvPr/>
        </p:nvCxnSpPr>
        <p:spPr>
          <a:xfrm flipH="1" rot="10800000">
            <a:off x="6378500" y="3507975"/>
            <a:ext cx="630900" cy="28380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47" name="Google Shape;347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71850" y="3557375"/>
            <a:ext cx="90200" cy="9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2"/>
          <p:cNvSpPr/>
          <p:nvPr/>
        </p:nvSpPr>
        <p:spPr>
          <a:xfrm>
            <a:off x="6271237" y="39348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33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355" name="Google Shape;355;p33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56" name="Google Shape;356;p33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57" name="Google Shape;357;p33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58" name="Google Shape;358;p33"/>
          <p:cNvPicPr preferRelativeResize="0"/>
          <p:nvPr/>
        </p:nvPicPr>
        <p:blipFill rotWithShape="1">
          <a:blip r:embed="rId4">
            <a:alphaModFix/>
          </a:blip>
          <a:srcRect b="5947" l="0" r="0" t="5947"/>
          <a:stretch/>
        </p:blipFill>
        <p:spPr>
          <a:xfrm>
            <a:off x="2194475" y="2065575"/>
            <a:ext cx="6865297" cy="349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3"/>
          <p:cNvPicPr preferRelativeResize="0"/>
          <p:nvPr/>
        </p:nvPicPr>
        <p:blipFill rotWithShape="1">
          <a:blip r:embed="rId5">
            <a:alphaModFix/>
          </a:blip>
          <a:srcRect b="24552" l="0" r="0" t="24552"/>
          <a:stretch/>
        </p:blipFill>
        <p:spPr>
          <a:xfrm>
            <a:off x="2194475" y="2065575"/>
            <a:ext cx="6865300" cy="34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3"/>
          <p:cNvSpPr/>
          <p:nvPr/>
        </p:nvSpPr>
        <p:spPr>
          <a:xfrm>
            <a:off x="2051700" y="5559748"/>
            <a:ext cx="8088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-Náhodně zvolené gradienty v intervalu ⟨-2,2⟩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61" name="Google Shape;361;p33"/>
          <p:cNvPicPr preferRelativeResize="0"/>
          <p:nvPr/>
        </p:nvPicPr>
        <p:blipFill rotWithShape="1">
          <a:blip r:embed="rId6">
            <a:alphaModFix/>
          </a:blip>
          <a:srcRect b="3711" l="0" r="0" t="3721"/>
          <a:stretch/>
        </p:blipFill>
        <p:spPr>
          <a:xfrm>
            <a:off x="5033950" y="2644575"/>
            <a:ext cx="2719200" cy="2708925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362" name="Google Shape;362;p33"/>
          <p:cNvCxnSpPr/>
          <p:nvPr/>
        </p:nvCxnSpPr>
        <p:spPr>
          <a:xfrm flipH="1" rot="10800000">
            <a:off x="3830200" y="2643450"/>
            <a:ext cx="1198200" cy="4533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3" name="Google Shape;363;p33"/>
          <p:cNvCxnSpPr/>
          <p:nvPr/>
        </p:nvCxnSpPr>
        <p:spPr>
          <a:xfrm rot="10800000">
            <a:off x="3823900" y="4206275"/>
            <a:ext cx="1209900" cy="11535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4" name="Google Shape;364;p33"/>
          <p:cNvSpPr/>
          <p:nvPr/>
        </p:nvSpPr>
        <p:spPr>
          <a:xfrm>
            <a:off x="3823925" y="3096750"/>
            <a:ext cx="1046700" cy="11034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5" name="Google Shape;365;p33"/>
          <p:cNvCxnSpPr/>
          <p:nvPr/>
        </p:nvCxnSpPr>
        <p:spPr>
          <a:xfrm flipH="1" rot="10800000">
            <a:off x="4870625" y="3065550"/>
            <a:ext cx="156900" cy="312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6" name="Google Shape;366;p33"/>
          <p:cNvCxnSpPr/>
          <p:nvPr/>
        </p:nvCxnSpPr>
        <p:spPr>
          <a:xfrm>
            <a:off x="4870800" y="4200050"/>
            <a:ext cx="169200" cy="312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7" name="Google Shape;367;p33"/>
          <p:cNvSpPr/>
          <p:nvPr/>
        </p:nvSpPr>
        <p:spPr>
          <a:xfrm>
            <a:off x="5591837" y="4046882"/>
            <a:ext cx="474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16</a:t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68" name="Google Shape;368;p33"/>
          <p:cNvSpPr/>
          <p:nvPr/>
        </p:nvSpPr>
        <p:spPr>
          <a:xfrm>
            <a:off x="6617950" y="4046875"/>
            <a:ext cx="7104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x</a:t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16,8</a:t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69" name="Google Shape;369;p33"/>
          <p:cNvSpPr/>
          <p:nvPr/>
        </p:nvSpPr>
        <p:spPr>
          <a:xfrm>
            <a:off x="6974491" y="4046882"/>
            <a:ext cx="474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17</a:t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370" name="Google Shape;370;p33"/>
          <p:cNvCxnSpPr>
            <a:stCxn id="367" idx="0"/>
          </p:cNvCxnSpPr>
          <p:nvPr/>
        </p:nvCxnSpPr>
        <p:spPr>
          <a:xfrm>
            <a:off x="5828987" y="4046882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1" name="Google Shape;371;p33"/>
          <p:cNvSpPr/>
          <p:nvPr/>
        </p:nvSpPr>
        <p:spPr>
          <a:xfrm>
            <a:off x="5663913" y="39347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72" name="Google Shape;372;p33"/>
          <p:cNvSpPr/>
          <p:nvPr/>
        </p:nvSpPr>
        <p:spPr>
          <a:xfrm>
            <a:off x="7016262" y="39348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73" name="Google Shape;373;p33"/>
          <p:cNvSpPr/>
          <p:nvPr/>
        </p:nvSpPr>
        <p:spPr>
          <a:xfrm>
            <a:off x="5924937" y="39348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74" name="Google Shape;374;p33"/>
          <p:cNvSpPr/>
          <p:nvPr/>
        </p:nvSpPr>
        <p:spPr>
          <a:xfrm>
            <a:off x="6718237" y="39348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75" name="Google Shape;375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75925" y="3603350"/>
            <a:ext cx="90200" cy="9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71850" y="3513150"/>
            <a:ext cx="90200" cy="9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3"/>
          <p:cNvSpPr/>
          <p:nvPr/>
        </p:nvSpPr>
        <p:spPr>
          <a:xfrm>
            <a:off x="6271237" y="393482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4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384" name="Google Shape;384;p34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85" name="Google Shape;385;p34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86" name="Google Shape;386;p34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87" name="Google Shape;387;p34"/>
          <p:cNvPicPr preferRelativeResize="0"/>
          <p:nvPr/>
        </p:nvPicPr>
        <p:blipFill rotWithShape="1">
          <a:blip r:embed="rId4">
            <a:alphaModFix/>
          </a:blip>
          <a:srcRect b="5947" l="0" r="0" t="5947"/>
          <a:stretch/>
        </p:blipFill>
        <p:spPr>
          <a:xfrm>
            <a:off x="2194475" y="2065575"/>
            <a:ext cx="6865301" cy="34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4"/>
          <p:cNvSpPr/>
          <p:nvPr/>
        </p:nvSpPr>
        <p:spPr>
          <a:xfrm>
            <a:off x="2051700" y="5559748"/>
            <a:ext cx="8088600" cy="3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-Lineární interpolace mezi hodnotami přímek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35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395" name="Google Shape;395;p35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96" name="Google Shape;396;p35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97" name="Google Shape;397;p35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398" name="Google Shape;398;p35"/>
          <p:cNvCxnSpPr>
            <a:stCxn id="399" idx="0"/>
          </p:cNvCxnSpPr>
          <p:nvPr/>
        </p:nvCxnSpPr>
        <p:spPr>
          <a:xfrm>
            <a:off x="5828987" y="4046882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00" name="Google Shape;40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3532" y="2065582"/>
            <a:ext cx="8645874" cy="365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5"/>
          <p:cNvPicPr preferRelativeResize="0"/>
          <p:nvPr/>
        </p:nvPicPr>
        <p:blipFill rotWithShape="1">
          <a:blip r:embed="rId5">
            <a:alphaModFix/>
          </a:blip>
          <a:srcRect b="3711" l="0" r="0" t="3721"/>
          <a:stretch/>
        </p:blipFill>
        <p:spPr>
          <a:xfrm>
            <a:off x="7753150" y="1197088"/>
            <a:ext cx="2719200" cy="2708925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02" name="Google Shape;402;p35"/>
          <p:cNvSpPr/>
          <p:nvPr/>
        </p:nvSpPr>
        <p:spPr>
          <a:xfrm>
            <a:off x="8784843" y="2647175"/>
            <a:ext cx="305450" cy="113550"/>
          </a:xfrm>
          <a:custGeom>
            <a:rect b="b" l="l" r="r" t="t"/>
            <a:pathLst>
              <a:path extrusionOk="0" h="4542" w="12218">
                <a:moveTo>
                  <a:pt x="12218" y="0"/>
                </a:moveTo>
                <a:cubicBezTo>
                  <a:pt x="11966" y="463"/>
                  <a:pt x="12555" y="2440"/>
                  <a:pt x="10704" y="2776"/>
                </a:cubicBezTo>
                <a:cubicBezTo>
                  <a:pt x="8853" y="3113"/>
                  <a:pt x="2881" y="1725"/>
                  <a:pt x="1114" y="2019"/>
                </a:cubicBezTo>
                <a:cubicBezTo>
                  <a:pt x="-652" y="2313"/>
                  <a:pt x="273" y="4122"/>
                  <a:pt x="105" y="4542"/>
                </a:cubicBezTo>
              </a:path>
            </a:pathLst>
          </a:custGeom>
          <a:noFill/>
          <a:ln cap="flat" cmpd="sng" w="190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03" name="Google Shape;403;p35"/>
          <p:cNvSpPr/>
          <p:nvPr/>
        </p:nvSpPr>
        <p:spPr>
          <a:xfrm flipH="1">
            <a:off x="8471702" y="2647175"/>
            <a:ext cx="305450" cy="113550"/>
          </a:xfrm>
          <a:custGeom>
            <a:rect b="b" l="l" r="r" t="t"/>
            <a:pathLst>
              <a:path extrusionOk="0" h="4542" w="12218">
                <a:moveTo>
                  <a:pt x="12218" y="0"/>
                </a:moveTo>
                <a:cubicBezTo>
                  <a:pt x="11966" y="463"/>
                  <a:pt x="12555" y="2440"/>
                  <a:pt x="10704" y="2776"/>
                </a:cubicBezTo>
                <a:cubicBezTo>
                  <a:pt x="8853" y="3113"/>
                  <a:pt x="2881" y="1725"/>
                  <a:pt x="1114" y="2019"/>
                </a:cubicBezTo>
                <a:cubicBezTo>
                  <a:pt x="-652" y="2313"/>
                  <a:pt x="273" y="4122"/>
                  <a:pt x="105" y="4542"/>
                </a:cubicBezTo>
              </a:path>
            </a:pathLst>
          </a:custGeom>
          <a:noFill/>
          <a:ln cap="flat" cmpd="sng" w="190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04" name="Google Shape;404;p35"/>
          <p:cNvSpPr/>
          <p:nvPr/>
        </p:nvSpPr>
        <p:spPr>
          <a:xfrm>
            <a:off x="8667741" y="2752682"/>
            <a:ext cx="474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5" name="Google Shape;405;p35"/>
          <p:cNvSpPr/>
          <p:nvPr/>
        </p:nvSpPr>
        <p:spPr>
          <a:xfrm>
            <a:off x="9345241" y="2752682"/>
            <a:ext cx="474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1-t</a:t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6" name="Google Shape;406;p35"/>
          <p:cNvSpPr/>
          <p:nvPr/>
        </p:nvSpPr>
        <p:spPr>
          <a:xfrm>
            <a:off x="9090300" y="2630900"/>
            <a:ext cx="421930" cy="126175"/>
          </a:xfrm>
          <a:custGeom>
            <a:rect b="b" l="l" r="r" t="t"/>
            <a:pathLst>
              <a:path extrusionOk="0" h="5047" w="16327">
                <a:moveTo>
                  <a:pt x="0" y="0"/>
                </a:moveTo>
                <a:cubicBezTo>
                  <a:pt x="337" y="631"/>
                  <a:pt x="-462" y="3491"/>
                  <a:pt x="2019" y="3785"/>
                </a:cubicBezTo>
                <a:cubicBezTo>
                  <a:pt x="4501" y="4079"/>
                  <a:pt x="12534" y="1556"/>
                  <a:pt x="14889" y="1766"/>
                </a:cubicBezTo>
                <a:cubicBezTo>
                  <a:pt x="17244" y="1976"/>
                  <a:pt x="15941" y="4500"/>
                  <a:pt x="16151" y="5047"/>
                </a:cubicBezTo>
              </a:path>
            </a:pathLst>
          </a:custGeom>
          <a:noFill/>
          <a:ln cap="flat" cmpd="sng" w="190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07" name="Google Shape;407;p35"/>
          <p:cNvSpPr/>
          <p:nvPr/>
        </p:nvSpPr>
        <p:spPr>
          <a:xfrm>
            <a:off x="8982250" y="2528576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8" name="Google Shape;408;p35"/>
          <p:cNvSpPr/>
          <p:nvPr/>
        </p:nvSpPr>
        <p:spPr>
          <a:xfrm>
            <a:off x="8374938" y="252857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9" name="Google Shape;409;p35"/>
          <p:cNvSpPr/>
          <p:nvPr/>
        </p:nvSpPr>
        <p:spPr>
          <a:xfrm>
            <a:off x="9517555" y="2649825"/>
            <a:ext cx="318350" cy="113575"/>
          </a:xfrm>
          <a:custGeom>
            <a:rect b="b" l="l" r="r" t="t"/>
            <a:pathLst>
              <a:path extrusionOk="0" h="4543" w="12734">
                <a:moveTo>
                  <a:pt x="12734" y="0"/>
                </a:moveTo>
                <a:cubicBezTo>
                  <a:pt x="12440" y="463"/>
                  <a:pt x="12902" y="2608"/>
                  <a:pt x="10967" y="2776"/>
                </a:cubicBezTo>
                <a:cubicBezTo>
                  <a:pt x="9032" y="2944"/>
                  <a:pt x="2934" y="715"/>
                  <a:pt x="1125" y="1009"/>
                </a:cubicBezTo>
                <a:cubicBezTo>
                  <a:pt x="-683" y="1304"/>
                  <a:pt x="284" y="3954"/>
                  <a:pt x="116" y="4543"/>
                </a:cubicBezTo>
              </a:path>
            </a:pathLst>
          </a:custGeom>
          <a:noFill/>
          <a:ln cap="flat" cmpd="sng" w="190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10" name="Google Shape;410;p35"/>
          <p:cNvSpPr/>
          <p:nvPr/>
        </p:nvSpPr>
        <p:spPr>
          <a:xfrm>
            <a:off x="8935547" y="2700457"/>
            <a:ext cx="745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x</a:t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16,5</a:t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1" name="Google Shape;411;p35"/>
          <p:cNvSpPr/>
          <p:nvPr/>
        </p:nvSpPr>
        <p:spPr>
          <a:xfrm>
            <a:off x="8302862" y="2640732"/>
            <a:ext cx="474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16</a:t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2" name="Google Shape;412;p35"/>
          <p:cNvSpPr/>
          <p:nvPr/>
        </p:nvSpPr>
        <p:spPr>
          <a:xfrm>
            <a:off x="9727287" y="2528671"/>
            <a:ext cx="2610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|</a:t>
            </a:r>
            <a:endParaRPr sz="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3" name="Google Shape;413;p35"/>
          <p:cNvSpPr/>
          <p:nvPr/>
        </p:nvSpPr>
        <p:spPr>
          <a:xfrm>
            <a:off x="9685516" y="2640732"/>
            <a:ext cx="474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17</a:t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6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420" name="Google Shape;420;p36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21" name="Google Shape;421;p36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22" name="Google Shape;422;p36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23" name="Google Shape;423;p36"/>
          <p:cNvPicPr preferRelativeResize="0"/>
          <p:nvPr/>
        </p:nvPicPr>
        <p:blipFill rotWithShape="1">
          <a:blip r:embed="rId4">
            <a:alphaModFix/>
          </a:blip>
          <a:srcRect b="5947" l="0" r="0" t="5947"/>
          <a:stretch/>
        </p:blipFill>
        <p:spPr>
          <a:xfrm>
            <a:off x="2194475" y="2065575"/>
            <a:ext cx="6865301" cy="34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36"/>
          <p:cNvSpPr/>
          <p:nvPr/>
        </p:nvSpPr>
        <p:spPr>
          <a:xfrm>
            <a:off x="2051700" y="5559748"/>
            <a:ext cx="8088600" cy="3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-Lineární interpolace mezi hodnotami přímek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37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431" name="Google Shape;431;p37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32" name="Google Shape;432;p37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33" name="Google Shape;433;p37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34" name="Google Shape;434;p37"/>
          <p:cNvSpPr/>
          <p:nvPr/>
        </p:nvSpPr>
        <p:spPr>
          <a:xfrm>
            <a:off x="2051698" y="3762375"/>
            <a:ext cx="45954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-První derivace v bodech x=0 a x=1 je rovna 0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(Body podezřelé z extrému)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35" name="Google Shape;43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463" y="3095625"/>
            <a:ext cx="38957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7100" y="2065575"/>
            <a:ext cx="3781114" cy="362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475" y="2065575"/>
            <a:ext cx="7428775" cy="2955950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38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444" name="Google Shape;444;p38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45" name="Google Shape;445;p38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46" name="Google Shape;446;p38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47" name="Google Shape;447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4463" y="5021525"/>
            <a:ext cx="3895725" cy="66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39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454" name="Google Shape;454;p39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55" name="Google Shape;455;p39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56" name="Google Shape;456;p39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57" name="Google Shape;457;p39"/>
          <p:cNvSpPr/>
          <p:nvPr/>
        </p:nvSpPr>
        <p:spPr>
          <a:xfrm>
            <a:off x="2051700" y="5176373"/>
            <a:ext cx="8088600" cy="4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-Lineární interpolace mezi hodnotami přímek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58" name="Google Shape;45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475" y="2096525"/>
            <a:ext cx="7221100" cy="3048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40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465" name="Google Shape;465;p40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66" name="Google Shape;466;p40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67" name="Google Shape;467;p40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68" name="Google Shape;468;p40"/>
          <p:cNvSpPr/>
          <p:nvPr/>
        </p:nvSpPr>
        <p:spPr>
          <a:xfrm>
            <a:off x="2051700" y="5176373"/>
            <a:ext cx="8088600" cy="4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-Interpolace polynomem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69" name="Google Shape;46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5475" y="5236300"/>
            <a:ext cx="1177900" cy="20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4475" y="2065575"/>
            <a:ext cx="7262689" cy="3110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1" name="Google Shape;471;p40"/>
          <p:cNvCxnSpPr/>
          <p:nvPr/>
        </p:nvCxnSpPr>
        <p:spPr>
          <a:xfrm>
            <a:off x="5934950" y="4892475"/>
            <a:ext cx="1803900" cy="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41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478" name="Google Shape;478;p41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79" name="Google Shape;479;p41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80" name="Google Shape;480;p41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81" name="Google Shape;481;p41"/>
          <p:cNvPicPr preferRelativeResize="0"/>
          <p:nvPr/>
        </p:nvPicPr>
        <p:blipFill rotWithShape="1">
          <a:blip r:embed="rId4">
            <a:alphaModFix/>
          </a:blip>
          <a:srcRect b="5947" l="0" r="0" t="5947"/>
          <a:stretch/>
        </p:blipFill>
        <p:spPr>
          <a:xfrm>
            <a:off x="2194475" y="2065575"/>
            <a:ext cx="6865301" cy="34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41"/>
          <p:cNvSpPr/>
          <p:nvPr/>
        </p:nvSpPr>
        <p:spPr>
          <a:xfrm>
            <a:off x="2051700" y="5559748"/>
            <a:ext cx="8088600" cy="3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-Interpolace polynomem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83" name="Google Shape;48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7125" y="5632475"/>
            <a:ext cx="1177900" cy="20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Google Shape;48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2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490" name="Google Shape;490;p42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91" name="Google Shape;491;p42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92" name="Google Shape;492;p42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93" name="Google Shape;493;p42"/>
          <p:cNvPicPr preferRelativeResize="0"/>
          <p:nvPr/>
        </p:nvPicPr>
        <p:blipFill rotWithShape="1">
          <a:blip r:embed="rId4">
            <a:alphaModFix/>
          </a:blip>
          <a:srcRect b="5947" l="0" r="0" t="5947"/>
          <a:stretch/>
        </p:blipFill>
        <p:spPr>
          <a:xfrm>
            <a:off x="2194475" y="2065575"/>
            <a:ext cx="6865301" cy="34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42"/>
          <p:cNvSpPr/>
          <p:nvPr/>
        </p:nvSpPr>
        <p:spPr>
          <a:xfrm>
            <a:off x="2051700" y="5559748"/>
            <a:ext cx="8088600" cy="3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-Lineární interpolace mezi hodnotami přímek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43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501" name="Google Shape;501;p43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02" name="Google Shape;502;p43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03" name="Google Shape;503;p43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504" name="Google Shape;504;p43"/>
          <p:cNvPicPr preferRelativeResize="0"/>
          <p:nvPr/>
        </p:nvPicPr>
        <p:blipFill rotWithShape="1">
          <a:blip r:embed="rId4">
            <a:alphaModFix/>
          </a:blip>
          <a:srcRect b="5947" l="0" r="0" t="5947"/>
          <a:stretch/>
        </p:blipFill>
        <p:spPr>
          <a:xfrm>
            <a:off x="2194475" y="2065575"/>
            <a:ext cx="6865301" cy="34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3"/>
          <p:cNvSpPr/>
          <p:nvPr/>
        </p:nvSpPr>
        <p:spPr>
          <a:xfrm>
            <a:off x="2051700" y="5559748"/>
            <a:ext cx="8088600" cy="3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-Interpolace polynomem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6" name="Google Shape;506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7125" y="5632475"/>
            <a:ext cx="1177900" cy="20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4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513" name="Google Shape;513;p44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14" name="Google Shape;514;p44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15" name="Google Shape;515;p44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16" name="Google Shape;516;p44"/>
          <p:cNvSpPr/>
          <p:nvPr/>
        </p:nvSpPr>
        <p:spPr>
          <a:xfrm>
            <a:off x="2051700" y="5176373"/>
            <a:ext cx="80886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-Skládání vln (výsledkem je detailnější křivka)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17" name="Google Shape;517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474" y="2065575"/>
            <a:ext cx="6675051" cy="291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8688" y="3616113"/>
            <a:ext cx="263842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5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525" name="Google Shape;525;p45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26" name="Google Shape;526;p45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27" name="Google Shape;527;p45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28" name="Google Shape;528;p45"/>
          <p:cNvSpPr/>
          <p:nvPr/>
        </p:nvSpPr>
        <p:spPr>
          <a:xfrm>
            <a:off x="2051700" y="5176373"/>
            <a:ext cx="80886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-Mobilní hra “Hill Climb Racing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"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29" name="Google Shape;529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39875" y="2065575"/>
            <a:ext cx="4322826" cy="259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4475" y="2065575"/>
            <a:ext cx="4611043" cy="2593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57225" y="4208250"/>
            <a:ext cx="3237863" cy="141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6"/>
          <p:cNvSpPr/>
          <p:nvPr/>
        </p:nvSpPr>
        <p:spPr>
          <a:xfrm>
            <a:off x="2194475" y="1480875"/>
            <a:ext cx="82593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Gradientový spojitý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538" name="Google Shape;538;p46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39" name="Google Shape;539;p46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40" name="Google Shape;540;p46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 / Spojitý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41" name="Google Shape;541;p46"/>
          <p:cNvSpPr/>
          <p:nvPr/>
        </p:nvSpPr>
        <p:spPr>
          <a:xfrm>
            <a:off x="2194473" y="4963700"/>
            <a:ext cx="42099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-Spojitý gradientový šum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42" name="Google Shape;542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1223" y="2589830"/>
            <a:ext cx="4209825" cy="23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6"/>
          <p:cNvSpPr/>
          <p:nvPr/>
        </p:nvSpPr>
        <p:spPr>
          <a:xfrm>
            <a:off x="6761225" y="4963700"/>
            <a:ext cx="42099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Lineární interpolace (náhodných hodnot)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44" name="Google Shape;544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4475" y="2589822"/>
            <a:ext cx="4209825" cy="2336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7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51" name="Google Shape;551;p47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Ukázka implementace generátoru terénu (podobně jako ve hře "They are billions")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552" name="Google Shape;552;p47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53" name="Google Shape;553;p47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54" name="Google Shape;554;p47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04 / Generátor terénu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555" name="Google Shape;55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4975" y="2692150"/>
            <a:ext cx="7266950" cy="246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Google Shape;56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48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62" name="Google Shape;562;p48"/>
          <p:cNvSpPr/>
          <p:nvPr/>
        </p:nvSpPr>
        <p:spPr>
          <a:xfrm>
            <a:off x="2194475" y="2266127"/>
            <a:ext cx="8088600" cy="17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-Jednoduchý generátor terénu (mřížka 100x100)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-Každé políčko mřížky může být jeden z následujících typů terénu: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Hlína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Skála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Voda 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nebo 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Les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563" name="Google Shape;563;p48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64" name="Google Shape;564;p48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65" name="Google Shape;565;p48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04 / Generátor terénu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566" name="Google Shape;566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1775" y="3534650"/>
            <a:ext cx="6375946" cy="216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49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Perlinův šum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73" name="Google Shape;573;p49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-Ken Perlin při práci na filmu Tron (1982)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-Motivace: Přirozeně vypadající textury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-Implementován může být ve více dimenzích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574" name="Google Shape;574;p49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75" name="Google Shape;575;p49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76" name="Google Shape;576;p49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04 / Perlinův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Google Shape;581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50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Perlinův šum (Unity)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83" name="Google Shape;583;p50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-Definován ve dvou dimenzích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-Stejný pro všechny hry v Unity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584" name="Google Shape;584;p50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85" name="Google Shape;585;p50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586" name="Google Shape;58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5500" y="2266125"/>
            <a:ext cx="257175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50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04 / Perlinův šum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Google Shape;59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51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Mřížka mapy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4" name="Google Shape;594;p51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Zadani: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řížka 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100x100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595" name="Google Shape;595;p51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96" name="Google Shape;596;p51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97" name="Google Shape;597;p51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05 / Mřížka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598" name="Google Shape;598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850" y="1483900"/>
            <a:ext cx="4399650" cy="442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52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Perlinův šum (Unity)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605" name="Google Shape;605;p52"/>
          <p:cNvCxnSpPr/>
          <p:nvPr/>
        </p:nvCxnSpPr>
        <p:spPr>
          <a:xfrm>
            <a:off x="1909011" y="1483895"/>
            <a:ext cx="0" cy="5097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06" name="Google Shape;606;p52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07" name="Google Shape;607;p52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05 / Mřížka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08" name="Google Shape;608;p52"/>
          <p:cNvPicPr preferRelativeResize="0"/>
          <p:nvPr/>
        </p:nvPicPr>
        <p:blipFill rotWithShape="1">
          <a:blip r:embed="rId4">
            <a:alphaModFix/>
          </a:blip>
          <a:srcRect b="62826" l="0" r="0" t="5956"/>
          <a:stretch/>
        </p:blipFill>
        <p:spPr>
          <a:xfrm>
            <a:off x="1255325" y="2065575"/>
            <a:ext cx="9681349" cy="336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52"/>
          <p:cNvPicPr preferRelativeResize="0"/>
          <p:nvPr/>
        </p:nvPicPr>
        <p:blipFill rotWithShape="1">
          <a:blip r:embed="rId5">
            <a:alphaModFix/>
          </a:blip>
          <a:srcRect b="16950" l="3111" r="29238" t="0"/>
          <a:stretch/>
        </p:blipFill>
        <p:spPr>
          <a:xfrm>
            <a:off x="1608500" y="3336225"/>
            <a:ext cx="8088600" cy="99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Google Shape;61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53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Perlinův šum (Unity)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616" name="Google Shape;616;p53"/>
          <p:cNvCxnSpPr/>
          <p:nvPr/>
        </p:nvCxnSpPr>
        <p:spPr>
          <a:xfrm>
            <a:off x="1909011" y="1483895"/>
            <a:ext cx="0" cy="5097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17" name="Google Shape;617;p53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18" name="Google Shape;618;p53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05 / Mřížka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19" name="Google Shape;619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5325" y="2065582"/>
            <a:ext cx="9123746" cy="336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54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Perlinův šum (Unity)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626" name="Google Shape;626;p54"/>
          <p:cNvCxnSpPr/>
          <p:nvPr/>
        </p:nvCxnSpPr>
        <p:spPr>
          <a:xfrm>
            <a:off x="1909011" y="1483895"/>
            <a:ext cx="0" cy="5097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27" name="Google Shape;627;p54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28" name="Google Shape;628;p54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05 / Mřížka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29" name="Google Shape;629;p54"/>
          <p:cNvPicPr preferRelativeResize="0"/>
          <p:nvPr/>
        </p:nvPicPr>
        <p:blipFill rotWithShape="1">
          <a:blip r:embed="rId4">
            <a:alphaModFix/>
          </a:blip>
          <a:srcRect b="31788" l="0" r="0" t="36995"/>
          <a:stretch/>
        </p:blipFill>
        <p:spPr>
          <a:xfrm>
            <a:off x="1255325" y="2065575"/>
            <a:ext cx="9681349" cy="336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54"/>
          <p:cNvPicPr preferRelativeResize="0"/>
          <p:nvPr/>
        </p:nvPicPr>
        <p:blipFill rotWithShape="1">
          <a:blip r:embed="rId5">
            <a:alphaModFix/>
          </a:blip>
          <a:srcRect b="0" l="10257" r="0" t="0"/>
          <a:stretch/>
        </p:blipFill>
        <p:spPr>
          <a:xfrm>
            <a:off x="1980926" y="4123025"/>
            <a:ext cx="2960950" cy="58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55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řížka mapy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637" name="Google Shape;637;p55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38" name="Google Shape;638;p55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39" name="Google Shape;639;p55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05 / Mřížka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40" name="Google Shape;640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850" y="1483900"/>
            <a:ext cx="4399650" cy="442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Google Shape;645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56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Mřížka mapy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7" name="Google Shape;647;p56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100x100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648" name="Google Shape;648;p56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49" name="Google Shape;649;p56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50" name="Google Shape;650;p56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05 / Mřížka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51" name="Google Shape;651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850" y="1483900"/>
            <a:ext cx="4399650" cy="442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" name="Google Shape;656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7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Perlinův šum (Unity)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58" name="Google Shape;658;p57"/>
          <p:cNvSpPr/>
          <p:nvPr/>
        </p:nvSpPr>
        <p:spPr>
          <a:xfrm>
            <a:off x="2194475" y="2266124"/>
            <a:ext cx="80886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-Definován ve dvou dimenzích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-Stejný pro všechny hry v Unity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659" name="Google Shape;659;p57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60" name="Google Shape;660;p57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661" name="Google Shape;661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5500" y="2266125"/>
            <a:ext cx="257175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57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Hory</a:t>
            </a:r>
            <a:endParaRPr sz="11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63" name="Google Shape;663;p57"/>
          <p:cNvSpPr/>
          <p:nvPr/>
        </p:nvSpPr>
        <p:spPr>
          <a:xfrm>
            <a:off x="2194475" y="3296799"/>
            <a:ext cx="80886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Mathf.PerlinNoise(x, y)</a:t>
            </a:r>
            <a:endParaRPr sz="2400"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-Vrací hodnoty od 0 do 1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" name="Google Shape;668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58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70" name="Google Shape;670;p58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71" name="Google Shape;671;p58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Hory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672" name="Google Shape;672;p58"/>
          <p:cNvCxnSpPr/>
          <p:nvPr/>
        </p:nvCxnSpPr>
        <p:spPr>
          <a:xfrm>
            <a:off x="1909011" y="1483895"/>
            <a:ext cx="0" cy="5097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673" name="Google Shape;673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475" y="2057400"/>
            <a:ext cx="5984651" cy="363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Google Shape;678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9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80" name="Google Shape;680;p59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81" name="Google Shape;681;p59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Hory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682" name="Google Shape;682;p59"/>
          <p:cNvCxnSpPr/>
          <p:nvPr/>
        </p:nvCxnSpPr>
        <p:spPr>
          <a:xfrm>
            <a:off x="1909011" y="1483895"/>
            <a:ext cx="0" cy="5097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683" name="Google Shape;683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500" y="2056925"/>
            <a:ext cx="9337675" cy="2515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4" name="Google Shape;684;p59"/>
          <p:cNvCxnSpPr/>
          <p:nvPr/>
        </p:nvCxnSpPr>
        <p:spPr>
          <a:xfrm>
            <a:off x="1552050" y="3652975"/>
            <a:ext cx="2977800" cy="0"/>
          </a:xfrm>
          <a:prstGeom prst="straightConnector1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5" name="Google Shape;685;p59"/>
          <p:cNvCxnSpPr/>
          <p:nvPr/>
        </p:nvCxnSpPr>
        <p:spPr>
          <a:xfrm>
            <a:off x="1558350" y="4075675"/>
            <a:ext cx="8082000" cy="0"/>
          </a:xfrm>
          <a:prstGeom prst="straightConnector1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86" name="Google Shape;686;p59"/>
          <p:cNvPicPr preferRelativeResize="0"/>
          <p:nvPr/>
        </p:nvPicPr>
        <p:blipFill rotWithShape="1">
          <a:blip r:embed="rId4">
            <a:alphaModFix/>
          </a:blip>
          <a:srcRect b="34404" l="39518" r="0" t="51371"/>
          <a:stretch/>
        </p:blipFill>
        <p:spPr>
          <a:xfrm>
            <a:off x="3826950" y="3348325"/>
            <a:ext cx="5647725" cy="35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60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93" name="Google Shape;693;p60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-Nic?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694" name="Google Shape;694;p60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95" name="Google Shape;695;p60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96" name="Google Shape;696;p60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Hory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97" name="Google Shape;697;p60"/>
          <p:cNvPicPr preferRelativeResize="0"/>
          <p:nvPr/>
        </p:nvPicPr>
        <p:blipFill rotWithShape="1">
          <a:blip r:embed="rId4">
            <a:alphaModFix/>
          </a:blip>
          <a:srcRect b="1424" l="2129" r="1928" t="2963"/>
          <a:stretch/>
        </p:blipFill>
        <p:spPr>
          <a:xfrm>
            <a:off x="6782300" y="1483900"/>
            <a:ext cx="4220800" cy="4233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Google Shape;70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61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04" name="Google Shape;704;p61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-Vždy stejná hodnota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705" name="Google Shape;705;p61"/>
          <p:cNvCxnSpPr/>
          <p:nvPr/>
        </p:nvCxnSpPr>
        <p:spPr>
          <a:xfrm>
            <a:off x="1909011" y="1483895"/>
            <a:ext cx="0" cy="12228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06" name="Google Shape;706;p61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07" name="Google Shape;707;p61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Hory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08" name="Google Shape;708;p61"/>
          <p:cNvPicPr preferRelativeResize="0"/>
          <p:nvPr/>
        </p:nvPicPr>
        <p:blipFill rotWithShape="1">
          <a:blip r:embed="rId4">
            <a:alphaModFix/>
          </a:blip>
          <a:srcRect b="1424" l="2129" r="1928" t="2963"/>
          <a:stretch/>
        </p:blipFill>
        <p:spPr>
          <a:xfrm>
            <a:off x="6782300" y="1483900"/>
            <a:ext cx="4220800" cy="4233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61"/>
          <p:cNvPicPr preferRelativeResize="0"/>
          <p:nvPr/>
        </p:nvPicPr>
        <p:blipFill rotWithShape="1">
          <a:blip r:embed="rId5">
            <a:alphaModFix/>
          </a:blip>
          <a:srcRect b="5947" l="0" r="0" t="5947"/>
          <a:stretch/>
        </p:blipFill>
        <p:spPr>
          <a:xfrm>
            <a:off x="1012125" y="2889425"/>
            <a:ext cx="5556223" cy="2827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0" name="Google Shape;710;p61"/>
          <p:cNvCxnSpPr/>
          <p:nvPr/>
        </p:nvCxnSpPr>
        <p:spPr>
          <a:xfrm>
            <a:off x="1285525" y="4130300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1" name="Google Shape;711;p61"/>
          <p:cNvCxnSpPr/>
          <p:nvPr/>
        </p:nvCxnSpPr>
        <p:spPr>
          <a:xfrm>
            <a:off x="1709200" y="4130300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2" name="Google Shape;712;p61"/>
          <p:cNvCxnSpPr/>
          <p:nvPr/>
        </p:nvCxnSpPr>
        <p:spPr>
          <a:xfrm>
            <a:off x="2120275" y="4130300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3" name="Google Shape;713;p61"/>
          <p:cNvCxnSpPr/>
          <p:nvPr/>
        </p:nvCxnSpPr>
        <p:spPr>
          <a:xfrm>
            <a:off x="2543975" y="4130300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Google Shape;71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62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20" name="Google Shape;720;p62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-Vybrané hodnoty jsou příliš daleko od sebe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721" name="Google Shape;721;p62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22" name="Google Shape;722;p62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23" name="Google Shape;723;p62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Hory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24" name="Google Shape;724;p62"/>
          <p:cNvPicPr preferRelativeResize="0"/>
          <p:nvPr/>
        </p:nvPicPr>
        <p:blipFill rotWithShape="1">
          <a:blip r:embed="rId4">
            <a:alphaModFix/>
          </a:blip>
          <a:srcRect b="0" l="0" r="0" t="52752"/>
          <a:stretch/>
        </p:blipFill>
        <p:spPr>
          <a:xfrm>
            <a:off x="2263425" y="2739450"/>
            <a:ext cx="3333350" cy="157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62"/>
          <p:cNvPicPr preferRelativeResize="0"/>
          <p:nvPr/>
        </p:nvPicPr>
        <p:blipFill rotWithShape="1">
          <a:blip r:embed="rId5">
            <a:alphaModFix/>
          </a:blip>
          <a:srcRect b="1424" l="2129" r="1928" t="2963"/>
          <a:stretch/>
        </p:blipFill>
        <p:spPr>
          <a:xfrm>
            <a:off x="6782300" y="1483900"/>
            <a:ext cx="4220800" cy="4233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0" name="Google Shape;730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63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32" name="Google Shape;732;p63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-Vybrané hodnoty jsou příliš daleko od sebe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733" name="Google Shape;733;p63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34" name="Google Shape;734;p63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35" name="Google Shape;735;p63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Hory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36" name="Google Shape;736;p63"/>
          <p:cNvPicPr preferRelativeResize="0"/>
          <p:nvPr/>
        </p:nvPicPr>
        <p:blipFill rotWithShape="1">
          <a:blip r:embed="rId4">
            <a:alphaModFix/>
          </a:blip>
          <a:srcRect b="0" l="0" r="0" t="52752"/>
          <a:stretch/>
        </p:blipFill>
        <p:spPr>
          <a:xfrm>
            <a:off x="2263425" y="2739450"/>
            <a:ext cx="3333350" cy="1574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63"/>
          <p:cNvCxnSpPr/>
          <p:nvPr/>
        </p:nvCxnSpPr>
        <p:spPr>
          <a:xfrm>
            <a:off x="2263425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8" name="Google Shape;738;p63"/>
          <p:cNvCxnSpPr/>
          <p:nvPr/>
        </p:nvCxnSpPr>
        <p:spPr>
          <a:xfrm>
            <a:off x="2487700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9" name="Google Shape;739;p63"/>
          <p:cNvCxnSpPr/>
          <p:nvPr/>
        </p:nvCxnSpPr>
        <p:spPr>
          <a:xfrm>
            <a:off x="2716300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0" name="Google Shape;740;p63"/>
          <p:cNvCxnSpPr/>
          <p:nvPr/>
        </p:nvCxnSpPr>
        <p:spPr>
          <a:xfrm>
            <a:off x="2944900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1" name="Google Shape;741;p63"/>
          <p:cNvCxnSpPr/>
          <p:nvPr/>
        </p:nvCxnSpPr>
        <p:spPr>
          <a:xfrm>
            <a:off x="3173500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2" name="Google Shape;742;p63"/>
          <p:cNvCxnSpPr/>
          <p:nvPr/>
        </p:nvCxnSpPr>
        <p:spPr>
          <a:xfrm>
            <a:off x="3402100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3" name="Google Shape;743;p63"/>
          <p:cNvCxnSpPr/>
          <p:nvPr/>
        </p:nvCxnSpPr>
        <p:spPr>
          <a:xfrm>
            <a:off x="3630700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4" name="Google Shape;744;p63"/>
          <p:cNvCxnSpPr/>
          <p:nvPr/>
        </p:nvCxnSpPr>
        <p:spPr>
          <a:xfrm>
            <a:off x="3859300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5" name="Google Shape;745;p63"/>
          <p:cNvCxnSpPr/>
          <p:nvPr/>
        </p:nvCxnSpPr>
        <p:spPr>
          <a:xfrm>
            <a:off x="4087900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6" name="Google Shape;746;p63"/>
          <p:cNvCxnSpPr/>
          <p:nvPr/>
        </p:nvCxnSpPr>
        <p:spPr>
          <a:xfrm>
            <a:off x="4316500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7" name="Google Shape;747;p63"/>
          <p:cNvCxnSpPr/>
          <p:nvPr/>
        </p:nvCxnSpPr>
        <p:spPr>
          <a:xfrm>
            <a:off x="4545100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8" name="Google Shape;748;p63"/>
          <p:cNvCxnSpPr/>
          <p:nvPr/>
        </p:nvCxnSpPr>
        <p:spPr>
          <a:xfrm>
            <a:off x="4773700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9" name="Google Shape;749;p63"/>
          <p:cNvCxnSpPr/>
          <p:nvPr/>
        </p:nvCxnSpPr>
        <p:spPr>
          <a:xfrm>
            <a:off x="5002300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0" name="Google Shape;750;p63"/>
          <p:cNvCxnSpPr/>
          <p:nvPr/>
        </p:nvCxnSpPr>
        <p:spPr>
          <a:xfrm>
            <a:off x="5230900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1" name="Google Shape;751;p63"/>
          <p:cNvCxnSpPr/>
          <p:nvPr/>
        </p:nvCxnSpPr>
        <p:spPr>
          <a:xfrm>
            <a:off x="5459500" y="4250175"/>
            <a:ext cx="0" cy="1692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52" name="Google Shape;752;p63"/>
          <p:cNvPicPr preferRelativeResize="0"/>
          <p:nvPr/>
        </p:nvPicPr>
        <p:blipFill rotWithShape="1">
          <a:blip r:embed="rId5">
            <a:alphaModFix/>
          </a:blip>
          <a:srcRect b="1424" l="2129" r="1928" t="2963"/>
          <a:stretch/>
        </p:blipFill>
        <p:spPr>
          <a:xfrm>
            <a:off x="6782300" y="1483900"/>
            <a:ext cx="4220800" cy="4233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Google Shape;757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p64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9" name="Google Shape;759;p64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60" name="Google Shape;760;p64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Hory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761" name="Google Shape;761;p64"/>
          <p:cNvCxnSpPr/>
          <p:nvPr/>
        </p:nvCxnSpPr>
        <p:spPr>
          <a:xfrm>
            <a:off x="1909011" y="1483895"/>
            <a:ext cx="0" cy="5097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762" name="Google Shape;762;p64"/>
          <p:cNvPicPr preferRelativeResize="0"/>
          <p:nvPr/>
        </p:nvPicPr>
        <p:blipFill rotWithShape="1">
          <a:blip r:embed="rId4">
            <a:alphaModFix/>
          </a:blip>
          <a:srcRect b="0" l="0" r="0" t="32249"/>
          <a:stretch/>
        </p:blipFill>
        <p:spPr>
          <a:xfrm>
            <a:off x="687500" y="2070626"/>
            <a:ext cx="10174295" cy="330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7" name="Google Shape;767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65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9" name="Google Shape;769;p65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-Vybrané hodnoty blíž u sebe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770" name="Google Shape;770;p65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71" name="Google Shape;771;p65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72" name="Google Shape;772;p65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Hory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73" name="Google Shape;773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850" y="1480875"/>
            <a:ext cx="4376374" cy="4405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6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0" name="Google Shape;780;p66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81" name="Google Shape;781;p66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782" name="Google Shape;782;p66"/>
          <p:cNvCxnSpPr/>
          <p:nvPr/>
        </p:nvCxnSpPr>
        <p:spPr>
          <a:xfrm>
            <a:off x="1909011" y="1483895"/>
            <a:ext cx="0" cy="5097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783" name="Google Shape;783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503" y="2071675"/>
            <a:ext cx="6784306" cy="330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500" y="2085975"/>
            <a:ext cx="7008846" cy="3305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5" name="Google Shape;785;p66"/>
          <p:cNvCxnSpPr/>
          <p:nvPr/>
        </p:nvCxnSpPr>
        <p:spPr>
          <a:xfrm>
            <a:off x="4561475" y="2328050"/>
            <a:ext cx="1304400" cy="0"/>
          </a:xfrm>
          <a:prstGeom prst="straightConnector1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6" name="Google Shape;786;p66"/>
          <p:cNvCxnSpPr/>
          <p:nvPr/>
        </p:nvCxnSpPr>
        <p:spPr>
          <a:xfrm>
            <a:off x="5099175" y="3460550"/>
            <a:ext cx="843600" cy="0"/>
          </a:xfrm>
          <a:prstGeom prst="straightConnector1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7" name="Google Shape;787;p66"/>
          <p:cNvCxnSpPr/>
          <p:nvPr/>
        </p:nvCxnSpPr>
        <p:spPr>
          <a:xfrm>
            <a:off x="6389925" y="3460550"/>
            <a:ext cx="881700" cy="0"/>
          </a:xfrm>
          <a:prstGeom prst="straightConnector1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2" name="Google Shape;79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67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4D4D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4" name="Google Shape;794;p67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-Efekt přibližování a oddalování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795" name="Google Shape;795;p67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96" name="Google Shape;796;p67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97" name="Google Shape;797;p67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sz="1100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98" name="Google Shape;798;p67"/>
          <p:cNvPicPr preferRelativeResize="0"/>
          <p:nvPr/>
        </p:nvPicPr>
        <p:blipFill rotWithShape="1">
          <a:blip r:embed="rId4">
            <a:alphaModFix/>
          </a:blip>
          <a:srcRect b="0" l="0" r="0" t="5159"/>
          <a:stretch/>
        </p:blipFill>
        <p:spPr>
          <a:xfrm>
            <a:off x="6700850" y="1712500"/>
            <a:ext cx="4399650" cy="420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" name="Google Shape;803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68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05" name="Google Shape;805;p68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06" name="Google Shape;806;p68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807" name="Google Shape;807;p68"/>
          <p:cNvCxnSpPr/>
          <p:nvPr/>
        </p:nvCxnSpPr>
        <p:spPr>
          <a:xfrm>
            <a:off x="1909011" y="1483895"/>
            <a:ext cx="0" cy="5097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808" name="Google Shape;808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225" y="2095500"/>
            <a:ext cx="6811574" cy="31681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9" name="Google Shape;809;p68"/>
          <p:cNvCxnSpPr/>
          <p:nvPr/>
        </p:nvCxnSpPr>
        <p:spPr>
          <a:xfrm flipH="1" rot="10800000">
            <a:off x="5853175" y="2295875"/>
            <a:ext cx="1214100" cy="4500"/>
          </a:xfrm>
          <a:prstGeom prst="straightConnector1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0" name="Google Shape;810;p68"/>
          <p:cNvCxnSpPr/>
          <p:nvPr/>
        </p:nvCxnSpPr>
        <p:spPr>
          <a:xfrm flipH="1" rot="10800000">
            <a:off x="3091650" y="3916675"/>
            <a:ext cx="743400" cy="3300"/>
          </a:xfrm>
          <a:prstGeom prst="straightConnector1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" name="Google Shape;815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69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17" name="Google Shape;817;p69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PRÁH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-Vysoké hodnoty: méně terénu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-Nízké hodnoty: více terénu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818" name="Google Shape;818;p69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19" name="Google Shape;819;p69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20" name="Google Shape;820;p69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21" name="Google Shape;821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850" y="1483900"/>
            <a:ext cx="4399649" cy="4447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70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28" name="Google Shape;828;p70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PRÁH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Rozumné hodnoty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-Záleží na hře samotné 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829" name="Google Shape;829;p70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30" name="Google Shape;830;p70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31" name="Google Shape;831;p70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32" name="Google Shape;832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850" y="1483900"/>
            <a:ext cx="4423122" cy="4434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7" name="Google Shape;837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71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39" name="Google Shape;839;p71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Příliš podobné 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-V některých případech i identické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840" name="Google Shape;840;p71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41" name="Google Shape;841;p71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42" name="Google Shape;842;p71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43" name="Google Shape;843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850" y="1480875"/>
            <a:ext cx="4399650" cy="4434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8" name="Google Shape;848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72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50" name="Google Shape;850;p72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51" name="Google Shape;851;p72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852" name="Google Shape;852;p72"/>
          <p:cNvCxnSpPr/>
          <p:nvPr/>
        </p:nvCxnSpPr>
        <p:spPr>
          <a:xfrm>
            <a:off x="1909011" y="1483895"/>
            <a:ext cx="0" cy="5097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853" name="Google Shape;853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500" y="2095500"/>
            <a:ext cx="9242450" cy="33093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54" name="Google Shape;854;p72"/>
          <p:cNvCxnSpPr/>
          <p:nvPr/>
        </p:nvCxnSpPr>
        <p:spPr>
          <a:xfrm>
            <a:off x="4555175" y="2309125"/>
            <a:ext cx="1034700" cy="0"/>
          </a:xfrm>
          <a:prstGeom prst="straightConnector1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5" name="Google Shape;855;p72"/>
          <p:cNvCxnSpPr/>
          <p:nvPr/>
        </p:nvCxnSpPr>
        <p:spPr>
          <a:xfrm>
            <a:off x="5766525" y="2302825"/>
            <a:ext cx="1047300" cy="0"/>
          </a:xfrm>
          <a:prstGeom prst="straightConnector1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6" name="Google Shape;856;p72"/>
          <p:cNvCxnSpPr/>
          <p:nvPr/>
        </p:nvCxnSpPr>
        <p:spPr>
          <a:xfrm>
            <a:off x="4731825" y="3429000"/>
            <a:ext cx="1034700" cy="0"/>
          </a:xfrm>
          <a:prstGeom prst="straightConnector1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7" name="Google Shape;857;p72"/>
          <p:cNvCxnSpPr/>
          <p:nvPr/>
        </p:nvCxnSpPr>
        <p:spPr>
          <a:xfrm>
            <a:off x="7206100" y="3429000"/>
            <a:ext cx="1034700" cy="0"/>
          </a:xfrm>
          <a:prstGeom prst="straightConnector1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" name="Google Shape;862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73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64" name="Google Shape;864;p73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Posouvání po ose x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865" name="Google Shape;865;p73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66" name="Google Shape;866;p73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67" name="Google Shape;867;p73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68" name="Google Shape;868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850" y="1480875"/>
            <a:ext cx="4399650" cy="4411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3" name="Google Shape;873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74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Perlinův šum (Unity)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75" name="Google Shape;875;p74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Posouvání po ose y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876" name="Google Shape;876;p74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77" name="Google Shape;877;p74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78" name="Google Shape;878;p74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79" name="Google Shape;879;p74"/>
          <p:cNvPicPr preferRelativeResize="0"/>
          <p:nvPr/>
        </p:nvPicPr>
        <p:blipFill rotWithShape="1">
          <a:blip r:embed="rId4">
            <a:alphaModFix/>
          </a:blip>
          <a:srcRect b="0" l="4879" r="0" t="3836"/>
          <a:stretch/>
        </p:blipFill>
        <p:spPr>
          <a:xfrm rot="-5400000">
            <a:off x="6730213" y="1450913"/>
            <a:ext cx="4405524" cy="446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4" name="Google Shape;884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p75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86" name="Google Shape;886;p75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-Posun po ose x a ose y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887" name="Google Shape;887;p75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88" name="Google Shape;888;p75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89" name="Google Shape;889;p75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90" name="Google Shape;890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850" y="1480875"/>
            <a:ext cx="4399649" cy="4423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5" name="Google Shape;895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76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97" name="Google Shape;897;p76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98" name="Google Shape;898;p76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899" name="Google Shape;899;p76"/>
          <p:cNvCxnSpPr/>
          <p:nvPr/>
        </p:nvCxnSpPr>
        <p:spPr>
          <a:xfrm>
            <a:off x="1909011" y="1483895"/>
            <a:ext cx="0" cy="5097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900" name="Google Shape;900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503" y="2076450"/>
            <a:ext cx="11230903" cy="3312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1" name="Google Shape;901;p76"/>
          <p:cNvCxnSpPr/>
          <p:nvPr/>
        </p:nvCxnSpPr>
        <p:spPr>
          <a:xfrm>
            <a:off x="9947475" y="2309525"/>
            <a:ext cx="1753800" cy="0"/>
          </a:xfrm>
          <a:prstGeom prst="straightConnector1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2" name="Google Shape;902;p76"/>
          <p:cNvCxnSpPr/>
          <p:nvPr/>
        </p:nvCxnSpPr>
        <p:spPr>
          <a:xfrm>
            <a:off x="3833550" y="3614825"/>
            <a:ext cx="2491200" cy="0"/>
          </a:xfrm>
          <a:prstGeom prst="straightConnector1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7" name="Google Shape;907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77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09" name="Google Shape;909;p77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Prohození osy x a osy y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910" name="Google Shape;910;p77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11" name="Google Shape;911;p77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12" name="Google Shape;912;p77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13" name="Google Shape;913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250" y="1480875"/>
            <a:ext cx="4370612" cy="440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" name="Google Shape;918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78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20" name="Google Shape;920;p78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21" name="Google Shape;921;p78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22" name="Google Shape;922;p78"/>
          <p:cNvCxnSpPr/>
          <p:nvPr/>
        </p:nvCxnSpPr>
        <p:spPr>
          <a:xfrm>
            <a:off x="1909011" y="1483895"/>
            <a:ext cx="0" cy="5097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923" name="Google Shape;923;p78"/>
          <p:cNvPicPr preferRelativeResize="0"/>
          <p:nvPr/>
        </p:nvPicPr>
        <p:blipFill rotWithShape="1">
          <a:blip r:embed="rId4">
            <a:alphaModFix/>
          </a:blip>
          <a:srcRect b="0" l="0" r="15045" t="0"/>
          <a:stretch/>
        </p:blipFill>
        <p:spPr>
          <a:xfrm>
            <a:off x="1255325" y="2805100"/>
            <a:ext cx="9681350" cy="267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78"/>
          <p:cNvPicPr preferRelativeResize="0"/>
          <p:nvPr/>
        </p:nvPicPr>
        <p:blipFill rotWithShape="1">
          <a:blip r:embed="rId5">
            <a:alphaModFix/>
          </a:blip>
          <a:srcRect b="0" l="2248" r="0" t="0"/>
          <a:stretch/>
        </p:blipFill>
        <p:spPr>
          <a:xfrm>
            <a:off x="5447550" y="4182775"/>
            <a:ext cx="4118550" cy="36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9" name="Google Shape;929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79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31" name="Google Shape;931;p79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-Definován ve dvou dimenzích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-Stejný pro všechny hry v Unity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32" name="Google Shape;932;p79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33" name="Google Shape;933;p79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34" name="Google Shape;934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5325" y="2218650"/>
            <a:ext cx="9548700" cy="34864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5" name="Google Shape;935;p79"/>
          <p:cNvCxnSpPr/>
          <p:nvPr/>
        </p:nvCxnSpPr>
        <p:spPr>
          <a:xfrm>
            <a:off x="1909011" y="1483895"/>
            <a:ext cx="0" cy="5097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0" name="Google Shape;940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80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42" name="Google Shape;942;p80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</a:t>
            </a: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Výsledek čtyř druhů terénu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943" name="Google Shape;943;p80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44" name="Google Shape;944;p80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45" name="Google Shape;945;p80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46" name="Google Shape;946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250" y="1483900"/>
            <a:ext cx="4370600" cy="439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1" name="Google Shape;951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81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53" name="Google Shape;953;p81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-Výsledek čtyř druhů terénu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954" name="Google Shape;954;p81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55" name="Google Shape;955;p81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56" name="Google Shape;956;p81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57" name="Google Shape;957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250" y="1483900"/>
            <a:ext cx="4370600" cy="4393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" name="Google Shape;962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p82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Generátor terénu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64" name="Google Shape;964;p82"/>
          <p:cNvSpPr/>
          <p:nvPr/>
        </p:nvSpPr>
        <p:spPr>
          <a:xfrm>
            <a:off x="2194470" y="2266122"/>
            <a:ext cx="8088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-Výsledek čtyř druhů terénu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965" name="Google Shape;965;p82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66" name="Google Shape;966;p82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67" name="Google Shape;967;p82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68" name="Google Shape;968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251" y="1483900"/>
            <a:ext cx="4347329" cy="439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3" name="Google Shape;973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83"/>
          <p:cNvSpPr/>
          <p:nvPr/>
        </p:nvSpPr>
        <p:spPr>
          <a:xfrm>
            <a:off x="2194470" y="1480887"/>
            <a:ext cx="8088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2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Reference</a:t>
            </a:r>
            <a:endParaRPr b="1" sz="3200">
              <a:solidFill>
                <a:srgbClr val="4D4D4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75" name="Google Shape;975;p83"/>
          <p:cNvSpPr/>
          <p:nvPr/>
        </p:nvSpPr>
        <p:spPr>
          <a:xfrm>
            <a:off x="2194475" y="2266125"/>
            <a:ext cx="8625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/>
              </a:rPr>
              <a:t>-</a:t>
            </a:r>
            <a:r>
              <a:rPr b="1" lang="cs-CZ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Simplex noise demystified </a:t>
            </a:r>
            <a:r>
              <a:rPr lang="cs-CZ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6"/>
              </a:rPr>
              <a:t>Stefan Gustavson, Linköping University, Sweden, 2005-03-22 </a:t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D4D4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976" name="Google Shape;976;p83"/>
          <p:cNvCxnSpPr/>
          <p:nvPr/>
        </p:nvCxnSpPr>
        <p:spPr>
          <a:xfrm>
            <a:off x="1909011" y="1483895"/>
            <a:ext cx="0" cy="1812900"/>
          </a:xfrm>
          <a:prstGeom prst="straightConnector1">
            <a:avLst/>
          </a:prstGeom>
          <a:noFill/>
          <a:ln cap="flat" cmpd="sng" w="19050">
            <a:solidFill>
              <a:srgbClr val="0E969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77" name="Google Shape;977;p83"/>
          <p:cNvSpPr/>
          <p:nvPr/>
        </p:nvSpPr>
        <p:spPr>
          <a:xfrm>
            <a:off x="2384968" y="6019475"/>
            <a:ext cx="949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rgbClr val="1A1A1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LS 2019</a:t>
            </a:r>
            <a:endParaRPr sz="11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78" name="Google Shape;978;p83"/>
          <p:cNvSpPr/>
          <p:nvPr/>
        </p:nvSpPr>
        <p:spPr>
          <a:xfrm>
            <a:off x="8982075" y="6019475"/>
            <a:ext cx="2719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2" marL="9144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11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06 / Terén - Parametry</a:t>
            </a:r>
            <a:endParaRPr b="0" i="0" sz="1100" u="none" cap="none" strike="noStrike">
              <a:solidFill>
                <a:srgbClr val="0E969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" name="Google Shape;983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237" y="-65269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4" name="Google Shape;984;p84"/>
          <p:cNvSpPr/>
          <p:nvPr/>
        </p:nvSpPr>
        <p:spPr>
          <a:xfrm>
            <a:off x="2528992" y="2721502"/>
            <a:ext cx="713401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DĚKUJI ZA POZORNOST</a:t>
            </a:r>
            <a:endParaRPr b="1" sz="30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85" name="Google Shape;985;p84"/>
          <p:cNvSpPr/>
          <p:nvPr/>
        </p:nvSpPr>
        <p:spPr>
          <a:xfrm>
            <a:off x="2528992" y="3363731"/>
            <a:ext cx="713401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>
                <a:solidFill>
                  <a:srgbClr val="65FCF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OTÁZKY</a:t>
            </a:r>
            <a:r>
              <a:rPr lang="cs-CZ" sz="2400">
                <a:solidFill>
                  <a:srgbClr val="65FCF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?</a:t>
            </a:r>
            <a:endParaRPr sz="2400">
              <a:solidFill>
                <a:srgbClr val="65FCF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986" name="Google Shape;986;p84"/>
          <p:cNvCxnSpPr/>
          <p:nvPr/>
        </p:nvCxnSpPr>
        <p:spPr>
          <a:xfrm>
            <a:off x="5647423" y="2584283"/>
            <a:ext cx="868680" cy="0"/>
          </a:xfrm>
          <a:prstGeom prst="straightConnector1">
            <a:avLst/>
          </a:prstGeom>
          <a:noFill/>
          <a:ln cap="flat" cmpd="sng" w="12700">
            <a:solidFill>
              <a:srgbClr val="65FCF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87" name="Google Shape;987;p84"/>
          <p:cNvSpPr/>
          <p:nvPr/>
        </p:nvSpPr>
        <p:spPr>
          <a:xfrm>
            <a:off x="395392" y="4905939"/>
            <a:ext cx="2133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1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Bohemia Interactive</a:t>
            </a:r>
            <a:endParaRPr b="1" sz="11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88" name="Google Shape;988;p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4327" y="5273226"/>
            <a:ext cx="265169" cy="265169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p84"/>
          <p:cNvSpPr/>
          <p:nvPr/>
        </p:nvSpPr>
        <p:spPr>
          <a:xfrm>
            <a:off x="739496" y="5290851"/>
            <a:ext cx="24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@bohemiainteract</a:t>
            </a:r>
            <a:endParaRPr sz="1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90" name="Google Shape;990;p8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4327" y="5663037"/>
            <a:ext cx="265169" cy="265169"/>
          </a:xfrm>
          <a:prstGeom prst="rect">
            <a:avLst/>
          </a:prstGeom>
          <a:noFill/>
          <a:ln>
            <a:noFill/>
          </a:ln>
        </p:spPr>
      </p:pic>
      <p:sp>
        <p:nvSpPr>
          <p:cNvPr id="991" name="Google Shape;991;p84"/>
          <p:cNvSpPr/>
          <p:nvPr/>
        </p:nvSpPr>
        <p:spPr>
          <a:xfrm>
            <a:off x="739496" y="5684514"/>
            <a:ext cx="4504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facebook.com/BohemiaInteractive/</a:t>
            </a:r>
            <a:endParaRPr sz="1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92" name="Google Shape;992;p8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4327" y="6059740"/>
            <a:ext cx="265169" cy="265169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84"/>
          <p:cNvSpPr/>
          <p:nvPr/>
        </p:nvSpPr>
        <p:spPr>
          <a:xfrm>
            <a:off x="739496" y="6082417"/>
            <a:ext cx="4877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linkedin.com/company/bohemia-interactive/</a:t>
            </a:r>
            <a:endParaRPr sz="1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94" name="Google Shape;994;p84"/>
          <p:cNvSpPr/>
          <p:nvPr/>
        </p:nvSpPr>
        <p:spPr>
          <a:xfrm>
            <a:off x="9430892" y="4905939"/>
            <a:ext cx="2133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1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Jan Gehr</a:t>
            </a:r>
            <a:endParaRPr b="1" sz="11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95" name="Google Shape;995;p84"/>
          <p:cNvSpPr/>
          <p:nvPr/>
        </p:nvSpPr>
        <p:spPr>
          <a:xfrm>
            <a:off x="8693546" y="5290851"/>
            <a:ext cx="24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jan.gehr@bistudio.com</a:t>
            </a:r>
            <a:endParaRPr sz="1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96" name="Google Shape;996;p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192243" y="5275550"/>
            <a:ext cx="265175" cy="260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